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notesMasterIdLst>
    <p:notesMasterId r:id="rId15"/>
  </p:notesMasterIdLst>
  <p:sldIdLst>
    <p:sldId id="272" r:id="rId2"/>
    <p:sldId id="258" r:id="rId3"/>
    <p:sldId id="259" r:id="rId4"/>
    <p:sldId id="260" r:id="rId5"/>
    <p:sldId id="275" r:id="rId6"/>
    <p:sldId id="269" r:id="rId7"/>
    <p:sldId id="264" r:id="rId8"/>
    <p:sldId id="274" r:id="rId9"/>
    <p:sldId id="265" r:id="rId10"/>
    <p:sldId id="278" r:id="rId11"/>
    <p:sldId id="271" r:id="rId12"/>
    <p:sldId id="273" r:id="rId13"/>
    <p:sldId id="276" r:id="rId14"/>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3761" autoAdjust="0"/>
  </p:normalViewPr>
  <p:slideViewPr>
    <p:cSldViewPr snapToGrid="0">
      <p:cViewPr varScale="1">
        <p:scale>
          <a:sx n="54" d="100"/>
          <a:sy n="54" d="100"/>
        </p:scale>
        <p:origin x="17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9C02328-41A7-4874-9CB0-3B8C4FDD7A23}" type="datetimeFigureOut">
              <a:rPr lang="sv-SE" smtClean="0"/>
              <a:t>2020-05-07</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A7FF6F4-F4D8-4E43-AAFE-5FAECAE077CD}" type="slidenum">
              <a:rPr lang="sv-SE" smtClean="0"/>
              <a:t>‹#›</a:t>
            </a:fld>
            <a:endParaRPr lang="sv-SE"/>
          </a:p>
        </p:txBody>
      </p:sp>
    </p:spTree>
    <p:extLst>
      <p:ext uri="{BB962C8B-B14F-4D97-AF65-F5344CB8AC3E}">
        <p14:creationId xmlns:p14="http://schemas.microsoft.com/office/powerpoint/2010/main" val="1961993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endParaRPr lang="sv-SE" dirty="0"/>
          </a:p>
        </p:txBody>
      </p:sp>
      <p:sp>
        <p:nvSpPr>
          <p:cNvPr id="4" name="Platshållare för bildnummer 3"/>
          <p:cNvSpPr>
            <a:spLocks noGrp="1"/>
          </p:cNvSpPr>
          <p:nvPr>
            <p:ph type="sldNum" sz="quarter" idx="10"/>
          </p:nvPr>
        </p:nvSpPr>
        <p:spPr/>
        <p:txBody>
          <a:bodyPr/>
          <a:lstStyle/>
          <a:p>
            <a:fld id="{AA7FF6F4-F4D8-4E43-AAFE-5FAECAE077CD}" type="slidenum">
              <a:rPr lang="sv-SE" smtClean="0"/>
              <a:t>1</a:t>
            </a:fld>
            <a:endParaRPr lang="sv-SE"/>
          </a:p>
        </p:txBody>
      </p:sp>
    </p:spTree>
    <p:extLst>
      <p:ext uri="{BB962C8B-B14F-4D97-AF65-F5344CB8AC3E}">
        <p14:creationId xmlns:p14="http://schemas.microsoft.com/office/powerpoint/2010/main" val="3244118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AA7FF6F4-F4D8-4E43-AAFE-5FAECAE077CD}" type="slidenum">
              <a:rPr lang="sv-SE" smtClean="0"/>
              <a:t>11</a:t>
            </a:fld>
            <a:endParaRPr lang="sv-SE"/>
          </a:p>
        </p:txBody>
      </p:sp>
    </p:spTree>
    <p:extLst>
      <p:ext uri="{BB962C8B-B14F-4D97-AF65-F5344CB8AC3E}">
        <p14:creationId xmlns:p14="http://schemas.microsoft.com/office/powerpoint/2010/main" val="2028849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A7FF6F4-F4D8-4E43-AAFE-5FAECAE077CD}" type="slidenum">
              <a:rPr lang="sv-SE" smtClean="0"/>
              <a:t>12</a:t>
            </a:fld>
            <a:endParaRPr lang="sv-SE"/>
          </a:p>
        </p:txBody>
      </p:sp>
    </p:spTree>
    <p:extLst>
      <p:ext uri="{BB962C8B-B14F-4D97-AF65-F5344CB8AC3E}">
        <p14:creationId xmlns:p14="http://schemas.microsoft.com/office/powerpoint/2010/main" val="3195272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A7FF6F4-F4D8-4E43-AAFE-5FAECAE077CD}" type="slidenum">
              <a:rPr lang="sv-SE" smtClean="0"/>
              <a:t>13</a:t>
            </a:fld>
            <a:endParaRPr lang="sv-SE"/>
          </a:p>
        </p:txBody>
      </p:sp>
    </p:spTree>
    <p:extLst>
      <p:ext uri="{BB962C8B-B14F-4D97-AF65-F5344CB8AC3E}">
        <p14:creationId xmlns:p14="http://schemas.microsoft.com/office/powerpoint/2010/main" val="3543300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Den nuvarande valideringsmodellen har arbetats fram av arbetsmarknadens parter, Visita och HRF och den ägs av UHR.</a:t>
            </a:r>
          </a:p>
          <a:p>
            <a:endParaRPr lang="sv-SE" dirty="0"/>
          </a:p>
          <a:p>
            <a:r>
              <a:rPr lang="sv-SE" dirty="0"/>
              <a:t>UHR är hotell- och restaurangbranschens yrkesnämnd.</a:t>
            </a:r>
          </a:p>
          <a:p>
            <a:endParaRPr lang="sv-SE" dirty="0"/>
          </a:p>
          <a:p>
            <a:r>
              <a:rPr lang="sv-SE" dirty="0"/>
              <a:t>Valideringsmodellen används för att säkerställa någons kompetens när denne saknar intyg eller utbildning. Det är en metod och ett verktyg – inte en utbildning.</a:t>
            </a:r>
          </a:p>
        </p:txBody>
      </p:sp>
      <p:sp>
        <p:nvSpPr>
          <p:cNvPr id="4" name="Platshållare för bildnummer 3"/>
          <p:cNvSpPr>
            <a:spLocks noGrp="1"/>
          </p:cNvSpPr>
          <p:nvPr>
            <p:ph type="sldNum" sz="quarter" idx="10"/>
          </p:nvPr>
        </p:nvSpPr>
        <p:spPr/>
        <p:txBody>
          <a:bodyPr/>
          <a:lstStyle/>
          <a:p>
            <a:fld id="{50DF2C64-85EC-47F1-8D57-FF220F59A938}" type="slidenum">
              <a:rPr lang="sv-SE" smtClean="0"/>
              <a:t>2</a:t>
            </a:fld>
            <a:endParaRPr lang="sv-SE"/>
          </a:p>
        </p:txBody>
      </p:sp>
    </p:spTree>
    <p:extLst>
      <p:ext uri="{BB962C8B-B14F-4D97-AF65-F5344CB8AC3E}">
        <p14:creationId xmlns:p14="http://schemas.microsoft.com/office/powerpoint/2010/main" val="1386357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r>
              <a:rPr lang="sv-SE" dirty="0"/>
              <a:t>Validering erbjuds inom fyra yrken: servering, kock, hotellreception och hotellkonferens. Eftersom kock är ett bristyrke så sker flest valideringar för yrket kock.</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Valideringen riktar sig mot alla som sitter inne med kompetens, men saknar intyg eller utbildning. Det kan vara den egna personalen på ett företag, arbetssökande, yrkeserfarna från en närliggande bransch, något som hoppat av skolan, en studerande, eller någon med yrkeserfarenhet från ett annat land exempelvis.</a:t>
            </a:r>
          </a:p>
          <a:p>
            <a:endParaRPr lang="sv-SE" dirty="0"/>
          </a:p>
          <a:p>
            <a:endParaRPr lang="sv-SE" dirty="0"/>
          </a:p>
          <a:p>
            <a:endParaRPr lang="sv-SE" dirty="0"/>
          </a:p>
        </p:txBody>
      </p:sp>
      <p:sp>
        <p:nvSpPr>
          <p:cNvPr id="4" name="Platshållare för bildnummer 3"/>
          <p:cNvSpPr>
            <a:spLocks noGrp="1"/>
          </p:cNvSpPr>
          <p:nvPr>
            <p:ph type="sldNum" sz="quarter" idx="10"/>
          </p:nvPr>
        </p:nvSpPr>
        <p:spPr/>
        <p:txBody>
          <a:bodyPr/>
          <a:lstStyle/>
          <a:p>
            <a:fld id="{50DF2C64-85EC-47F1-8D57-FF220F59A938}" type="slidenum">
              <a:rPr lang="sv-SE" smtClean="0"/>
              <a:t>3</a:t>
            </a:fld>
            <a:endParaRPr lang="sv-SE"/>
          </a:p>
        </p:txBody>
      </p:sp>
    </p:spTree>
    <p:extLst>
      <p:ext uri="{BB962C8B-B14F-4D97-AF65-F5344CB8AC3E}">
        <p14:creationId xmlns:p14="http://schemas.microsoft.com/office/powerpoint/2010/main" val="2885145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en valideringsprocess är yrkesbedömaren central.</a:t>
            </a:r>
          </a:p>
          <a:p>
            <a:endParaRPr lang="sv-SE" dirty="0"/>
          </a:p>
          <a:p>
            <a:r>
              <a:rPr lang="sv-SE" dirty="0"/>
              <a:t>För att bli yrkesbedömare så måste man ha flera års erfarenhet av yrket som man vill ansöka om att bli yrkesbedömare för. </a:t>
            </a:r>
          </a:p>
          <a:p>
            <a:endParaRPr lang="sv-SE" dirty="0"/>
          </a:p>
          <a:p>
            <a:r>
              <a:rPr lang="sv-SE" dirty="0"/>
              <a:t>Man måste också gå en endagarsutbildning hos UHR Utbildning AB. </a:t>
            </a:r>
          </a:p>
          <a:p>
            <a:endParaRPr lang="sv-SE" dirty="0"/>
          </a:p>
          <a:p>
            <a:r>
              <a:rPr lang="sv-SE" dirty="0"/>
              <a:t>Idag finns det ca 300 certifierade yrkesbedömare, utspridda över hela landet.</a:t>
            </a:r>
          </a:p>
          <a:p>
            <a:endParaRPr lang="sv-SE" dirty="0"/>
          </a:p>
          <a:p>
            <a:endParaRPr lang="sv-SE" dirty="0"/>
          </a:p>
          <a:p>
            <a:endParaRPr lang="sv-SE" dirty="0"/>
          </a:p>
        </p:txBody>
      </p:sp>
      <p:sp>
        <p:nvSpPr>
          <p:cNvPr id="4" name="Platshållare för bildnummer 3"/>
          <p:cNvSpPr>
            <a:spLocks noGrp="1"/>
          </p:cNvSpPr>
          <p:nvPr>
            <p:ph type="sldNum" sz="quarter" idx="10"/>
          </p:nvPr>
        </p:nvSpPr>
        <p:spPr/>
        <p:txBody>
          <a:bodyPr/>
          <a:lstStyle/>
          <a:p>
            <a:fld id="{50DF2C64-85EC-47F1-8D57-FF220F59A938}" type="slidenum">
              <a:rPr lang="sv-SE" smtClean="0"/>
              <a:t>4</a:t>
            </a:fld>
            <a:endParaRPr lang="sv-SE"/>
          </a:p>
        </p:txBody>
      </p:sp>
    </p:spTree>
    <p:extLst>
      <p:ext uri="{BB962C8B-B14F-4D97-AF65-F5344CB8AC3E}">
        <p14:creationId xmlns:p14="http://schemas.microsoft.com/office/powerpoint/2010/main" val="4072495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är flest kockar som certifierats till yrkesbedömare. De finns i offentliga kök och på privata restauranger. De har alla lång erfarenhet av yrket och branschen.</a:t>
            </a:r>
          </a:p>
        </p:txBody>
      </p:sp>
      <p:sp>
        <p:nvSpPr>
          <p:cNvPr id="4" name="Platshållare för bildnummer 3"/>
          <p:cNvSpPr>
            <a:spLocks noGrp="1"/>
          </p:cNvSpPr>
          <p:nvPr>
            <p:ph type="sldNum" sz="quarter" idx="5"/>
          </p:nvPr>
        </p:nvSpPr>
        <p:spPr/>
        <p:txBody>
          <a:bodyPr/>
          <a:lstStyle/>
          <a:p>
            <a:fld id="{AA7FF6F4-F4D8-4E43-AAFE-5FAECAE077CD}" type="slidenum">
              <a:rPr lang="sv-SE" smtClean="0"/>
              <a:t>5</a:t>
            </a:fld>
            <a:endParaRPr lang="sv-SE"/>
          </a:p>
        </p:txBody>
      </p:sp>
    </p:spTree>
    <p:extLst>
      <p:ext uri="{BB962C8B-B14F-4D97-AF65-F5344CB8AC3E}">
        <p14:creationId xmlns:p14="http://schemas.microsoft.com/office/powerpoint/2010/main" val="69996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Under certifieringen får yrkesbedömaren tillgång till ett digitalt verktyg där branschens bedömningskriterier är samlade och där alla valideringar dokumenteras.</a:t>
            </a:r>
          </a:p>
          <a:p>
            <a:r>
              <a:rPr lang="sv-SE" dirty="0"/>
              <a:t>Bedömningen är uppdelad i två faser.</a:t>
            </a:r>
          </a:p>
          <a:p>
            <a:r>
              <a:rPr lang="sv-SE" dirty="0"/>
              <a:t>Fas 1 kan också göras digitalt.</a:t>
            </a:r>
          </a:p>
        </p:txBody>
      </p:sp>
      <p:sp>
        <p:nvSpPr>
          <p:cNvPr id="4" name="Platshållare för bildnummer 3"/>
          <p:cNvSpPr>
            <a:spLocks noGrp="1"/>
          </p:cNvSpPr>
          <p:nvPr>
            <p:ph type="sldNum" sz="quarter" idx="10"/>
          </p:nvPr>
        </p:nvSpPr>
        <p:spPr/>
        <p:txBody>
          <a:bodyPr/>
          <a:lstStyle/>
          <a:p>
            <a:fld id="{AA7FF6F4-F4D8-4E43-AAFE-5FAECAE077CD}" type="slidenum">
              <a:rPr lang="sv-SE" smtClean="0"/>
              <a:t>6</a:t>
            </a:fld>
            <a:endParaRPr lang="sv-SE"/>
          </a:p>
        </p:txBody>
      </p:sp>
    </p:spTree>
    <p:extLst>
      <p:ext uri="{BB962C8B-B14F-4D97-AF65-F5344CB8AC3E}">
        <p14:creationId xmlns:p14="http://schemas.microsoft.com/office/powerpoint/2010/main" val="1914712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Efter en avslutad validering genereras två intyg:</a:t>
            </a:r>
          </a:p>
          <a:p>
            <a:endParaRPr lang="sv-SE" dirty="0"/>
          </a:p>
          <a:p>
            <a:r>
              <a:rPr lang="sv-SE" dirty="0"/>
              <a:t>Det första kallas för branschens intyg – här klargörs alla de kompetenser som den som valideras har och som yrkesbedömaren godkänt. Klarar man som validand alla moment i valideringen och får en måluppfyllnad på 100 % kan man titulera sig med yrkestiteln kock. Det är först då man också kan söka gesäll genom Sveriges Hantverksråd. </a:t>
            </a:r>
          </a:p>
          <a:p>
            <a:endParaRPr lang="sv-SE" dirty="0"/>
          </a:p>
          <a:p>
            <a:r>
              <a:rPr lang="sv-SE" dirty="0"/>
              <a:t>Att genomgå en validering  via UHR är det enda sättet att söka gesäll på.</a:t>
            </a:r>
          </a:p>
          <a:p>
            <a:endParaRPr lang="sv-SE" dirty="0"/>
          </a:p>
          <a:p>
            <a:r>
              <a:rPr lang="sv-SE" dirty="0"/>
              <a:t>Om det är kunskaper som behöver kompletteras, så visar det sig i det andra intyget. Förutom att det tydligt står vilka delar som den som validerades saknar, så rekommenderar även yrkesbedömaren hur personen ska komplettera dessa kunskaper. </a:t>
            </a:r>
          </a:p>
          <a:p>
            <a:endParaRPr lang="sv-SE" dirty="0"/>
          </a:p>
          <a:p>
            <a:r>
              <a:rPr lang="sv-SE" dirty="0"/>
              <a:t>Valideringsintygen väger tungt på arbetsmarknaden – då de till skillnad från betyg inte bara visar vad du har lärt dig – utan verkligen vad du kan. </a:t>
            </a:r>
          </a:p>
          <a:p>
            <a:endParaRPr lang="sv-SE" dirty="0"/>
          </a:p>
          <a:p>
            <a:endParaRPr lang="sv-SE" dirty="0"/>
          </a:p>
        </p:txBody>
      </p:sp>
      <p:sp>
        <p:nvSpPr>
          <p:cNvPr id="4" name="Platshållare för bildnummer 3"/>
          <p:cNvSpPr>
            <a:spLocks noGrp="1"/>
          </p:cNvSpPr>
          <p:nvPr>
            <p:ph type="sldNum" sz="quarter" idx="10"/>
          </p:nvPr>
        </p:nvSpPr>
        <p:spPr/>
        <p:txBody>
          <a:bodyPr/>
          <a:lstStyle/>
          <a:p>
            <a:fld id="{AA7FF6F4-F4D8-4E43-AAFE-5FAECAE077CD}" type="slidenum">
              <a:rPr lang="sv-SE" smtClean="0"/>
              <a:t>7</a:t>
            </a:fld>
            <a:endParaRPr lang="sv-SE"/>
          </a:p>
        </p:txBody>
      </p:sp>
    </p:spTree>
    <p:extLst>
      <p:ext uri="{BB962C8B-B14F-4D97-AF65-F5344CB8AC3E}">
        <p14:creationId xmlns:p14="http://schemas.microsoft.com/office/powerpoint/2010/main" val="1412889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Fas 2 kan alltid göras igen efter en kompletterande insats</a:t>
            </a:r>
          </a:p>
        </p:txBody>
      </p:sp>
      <p:sp>
        <p:nvSpPr>
          <p:cNvPr id="4" name="Platshållare för bildnummer 3"/>
          <p:cNvSpPr>
            <a:spLocks noGrp="1"/>
          </p:cNvSpPr>
          <p:nvPr>
            <p:ph type="sldNum" sz="quarter" idx="5"/>
          </p:nvPr>
        </p:nvSpPr>
        <p:spPr/>
        <p:txBody>
          <a:bodyPr/>
          <a:lstStyle/>
          <a:p>
            <a:fld id="{AA7FF6F4-F4D8-4E43-AAFE-5FAECAE077CD}" type="slidenum">
              <a:rPr lang="sv-SE" smtClean="0"/>
              <a:t>8</a:t>
            </a:fld>
            <a:endParaRPr lang="sv-SE"/>
          </a:p>
        </p:txBody>
      </p:sp>
    </p:spTree>
    <p:extLst>
      <p:ext uri="{BB962C8B-B14F-4D97-AF65-F5344CB8AC3E}">
        <p14:creationId xmlns:p14="http://schemas.microsoft.com/office/powerpoint/2010/main" val="1855975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går att validera sig oberoende av vilket språk man pratar – det ska inte vara ett hinder.</a:t>
            </a:r>
          </a:p>
        </p:txBody>
      </p:sp>
      <p:sp>
        <p:nvSpPr>
          <p:cNvPr id="4" name="Platshållare för bildnummer 3"/>
          <p:cNvSpPr>
            <a:spLocks noGrp="1"/>
          </p:cNvSpPr>
          <p:nvPr>
            <p:ph type="sldNum" sz="quarter" idx="10"/>
          </p:nvPr>
        </p:nvSpPr>
        <p:spPr/>
        <p:txBody>
          <a:bodyPr/>
          <a:lstStyle/>
          <a:p>
            <a:fld id="{50DF2C64-85EC-47F1-8D57-FF220F59A938}" type="slidenum">
              <a:rPr lang="sv-SE" smtClean="0"/>
              <a:t>9</a:t>
            </a:fld>
            <a:endParaRPr lang="sv-SE"/>
          </a:p>
        </p:txBody>
      </p:sp>
    </p:spTree>
    <p:extLst>
      <p:ext uri="{BB962C8B-B14F-4D97-AF65-F5344CB8AC3E}">
        <p14:creationId xmlns:p14="http://schemas.microsoft.com/office/powerpoint/2010/main" val="15936884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524000" y="4963885"/>
            <a:ext cx="9144000" cy="95002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dirty="0"/>
          </a:p>
        </p:txBody>
      </p:sp>
      <p:sp>
        <p:nvSpPr>
          <p:cNvPr id="4" name="Platshållare för datum 3"/>
          <p:cNvSpPr>
            <a:spLocks noGrp="1"/>
          </p:cNvSpPr>
          <p:nvPr>
            <p:ph type="dt" sz="half" idx="10"/>
          </p:nvPr>
        </p:nvSpPr>
        <p:spPr/>
        <p:txBody>
          <a:bodyPr/>
          <a:lstStyle/>
          <a:p>
            <a:fld id="{58196C13-68BE-4452-86EE-388558452098}" type="datetimeFigureOut">
              <a:rPr lang="en-US" dirty="0"/>
              <a:t>5/7/2020</a:t>
            </a:fld>
            <a:endParaRPr lang="en-US" dirty="0"/>
          </a:p>
        </p:txBody>
      </p:sp>
      <p:sp>
        <p:nvSpPr>
          <p:cNvPr id="5" name="Platshållare för sidfot 4"/>
          <p:cNvSpPr>
            <a:spLocks noGrp="1"/>
          </p:cNvSpPr>
          <p:nvPr>
            <p:ph type="ftr" sz="quarter" idx="11"/>
          </p:nvPr>
        </p:nvSpPr>
        <p:spPr/>
        <p:txBody>
          <a:bodyPr/>
          <a:lstStyle/>
          <a:p>
            <a:endParaRPr lang="en-US" dirty="0"/>
          </a:p>
        </p:txBody>
      </p:sp>
      <p:sp>
        <p:nvSpPr>
          <p:cNvPr id="6" name="Platshållare för bildnummer 5"/>
          <p:cNvSpPr>
            <a:spLocks noGrp="1"/>
          </p:cNvSpPr>
          <p:nvPr>
            <p:ph type="sldNum" sz="quarter" idx="12"/>
          </p:nvPr>
        </p:nvSpPr>
        <p:spPr/>
        <p:txBody>
          <a:bodyPr/>
          <a:lstStyle/>
          <a:p>
            <a:fld id="{FD140F71-000E-44E7-8E88-F50813D79841}" type="slidenum">
              <a:rPr lang="en-US" dirty="0"/>
              <a:t>‹#›</a:t>
            </a:fld>
            <a:endParaRPr lang="en-US" dirty="0"/>
          </a:p>
        </p:txBody>
      </p:sp>
      <p:pic>
        <p:nvPicPr>
          <p:cNvPr id="8" name="Bildobjekt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1397" y="1964918"/>
            <a:ext cx="6350400" cy="231657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34207" y="5082129"/>
            <a:ext cx="8686800" cy="566739"/>
          </a:xfrm>
        </p:spPr>
        <p:txBody>
          <a:bodyPr anchor="b"/>
          <a:lstStyle>
            <a:lvl1pPr algn="l">
              <a:defRPr sz="2000" b="1"/>
            </a:lvl1pPr>
          </a:lstStyle>
          <a:p>
            <a:r>
              <a:rPr lang="sv-SE"/>
              <a:t>Klicka här för att ändra mall för rubrikformat</a:t>
            </a:r>
            <a:endParaRPr lang="en-US" dirty="0"/>
          </a:p>
        </p:txBody>
      </p:sp>
      <p:sp>
        <p:nvSpPr>
          <p:cNvPr id="3" name="Platshållare för bild 2"/>
          <p:cNvSpPr>
            <a:spLocks noGrp="1" noChangeAspect="1"/>
          </p:cNvSpPr>
          <p:nvPr>
            <p:ph type="pic" idx="1"/>
          </p:nvPr>
        </p:nvSpPr>
        <p:spPr>
          <a:xfrm>
            <a:off x="1734207" y="1130586"/>
            <a:ext cx="8686800" cy="3870476"/>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endParaRPr lang="en-US" dirty="0"/>
          </a:p>
        </p:txBody>
      </p:sp>
      <p:sp>
        <p:nvSpPr>
          <p:cNvPr id="4" name="Platshållare för text 3"/>
          <p:cNvSpPr>
            <a:spLocks noGrp="1"/>
          </p:cNvSpPr>
          <p:nvPr>
            <p:ph type="body" sz="half" idx="2"/>
          </p:nvPr>
        </p:nvSpPr>
        <p:spPr>
          <a:xfrm>
            <a:off x="1734207" y="5717783"/>
            <a:ext cx="86868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sv-SE"/>
              <a:t>Redigera format för bakgrundstext</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lipAr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5082129"/>
            <a:ext cx="7315200" cy="566739"/>
          </a:xfrm>
        </p:spPr>
        <p:txBody>
          <a:bodyPr anchor="b"/>
          <a:lstStyle>
            <a:lvl1pPr algn="l">
              <a:defRPr sz="2000" b="1"/>
            </a:lvl1pPr>
          </a:lstStyle>
          <a:p>
            <a:r>
              <a:rPr lang="sv-SE"/>
              <a:t>Klicka här för att ändra mall för rubrikformat</a:t>
            </a:r>
            <a:endParaRPr lang="en-US" dirty="0"/>
          </a:p>
        </p:txBody>
      </p:sp>
      <p:sp>
        <p:nvSpPr>
          <p:cNvPr id="4" name="Platshållare för text 3"/>
          <p:cNvSpPr>
            <a:spLocks noGrp="1"/>
          </p:cNvSpPr>
          <p:nvPr>
            <p:ph type="body" sz="half" idx="2"/>
          </p:nvPr>
        </p:nvSpPr>
        <p:spPr>
          <a:xfrm>
            <a:off x="2389717" y="5717783"/>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sv-SE"/>
              <a:t>Redigera format för bakgrundstext</a:t>
            </a:r>
          </a:p>
        </p:txBody>
      </p:sp>
      <p:sp>
        <p:nvSpPr>
          <p:cNvPr id="6" name="Platshållare för ClipArt 5"/>
          <p:cNvSpPr>
            <a:spLocks noGrp="1"/>
          </p:cNvSpPr>
          <p:nvPr>
            <p:ph type="clipArt" sz="quarter" idx="10"/>
          </p:nvPr>
        </p:nvSpPr>
        <p:spPr>
          <a:xfrm>
            <a:off x="2390400" y="1130400"/>
            <a:ext cx="7315200" cy="3870000"/>
          </a:xfrm>
        </p:spPr>
        <p:txBody>
          <a:bodyPr/>
          <a:lstStyle/>
          <a:p>
            <a:r>
              <a:rPr lang="sv-SE"/>
              <a:t>Klicka på ikonen för att lägga till onlinebild</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ytt kapitel: Rubrik och bild">
    <p:spTree>
      <p:nvGrpSpPr>
        <p:cNvPr id="1" name=""/>
        <p:cNvGrpSpPr/>
        <p:nvPr/>
      </p:nvGrpSpPr>
      <p:grpSpPr>
        <a:xfrm>
          <a:off x="0" y="0"/>
          <a:ext cx="0" cy="0"/>
          <a:chOff x="0" y="0"/>
          <a:chExt cx="0" cy="0"/>
        </a:xfrm>
      </p:grpSpPr>
      <p:sp>
        <p:nvSpPr>
          <p:cNvPr id="2" name="Rubrik 1"/>
          <p:cNvSpPr>
            <a:spLocks noGrp="1"/>
          </p:cNvSpPr>
          <p:nvPr>
            <p:ph type="title"/>
          </p:nvPr>
        </p:nvSpPr>
        <p:spPr>
          <a:xfrm>
            <a:off x="838200" y="1362074"/>
            <a:ext cx="4802579" cy="4814889"/>
          </a:xfrm>
        </p:spPr>
        <p:txBody>
          <a:bodyPr anchor="t" anchorCtr="0"/>
          <a:lstStyle/>
          <a:p>
            <a:r>
              <a:rPr lang="sv-SE"/>
              <a:t>Klicka här för att ändra mall för rubrikformat</a:t>
            </a:r>
            <a:endParaRPr lang="en-US" dirty="0"/>
          </a:p>
        </p:txBody>
      </p:sp>
      <p:sp>
        <p:nvSpPr>
          <p:cNvPr id="5" name="Platshållare för datum 4"/>
          <p:cNvSpPr>
            <a:spLocks noGrp="1"/>
          </p:cNvSpPr>
          <p:nvPr>
            <p:ph type="dt" sz="half" idx="10"/>
          </p:nvPr>
        </p:nvSpPr>
        <p:spPr/>
        <p:txBody>
          <a:bodyPr/>
          <a:lstStyle/>
          <a:p>
            <a:fld id="{58196C13-68BE-4452-86EE-388558452098}" type="datetimeFigureOut">
              <a:rPr lang="en-US" dirty="0"/>
              <a:t>5/7/2020</a:t>
            </a:fld>
            <a:endParaRPr lang="en-US" dirty="0"/>
          </a:p>
        </p:txBody>
      </p:sp>
      <p:sp>
        <p:nvSpPr>
          <p:cNvPr id="6" name="Platshållare för sidfot 5"/>
          <p:cNvSpPr>
            <a:spLocks noGrp="1"/>
          </p:cNvSpPr>
          <p:nvPr>
            <p:ph type="ftr" sz="quarter" idx="11"/>
          </p:nvPr>
        </p:nvSpPr>
        <p:spPr/>
        <p:txBody>
          <a:bodyPr/>
          <a:lstStyle/>
          <a:p>
            <a:endParaRPr lang="en-US" dirty="0"/>
          </a:p>
        </p:txBody>
      </p:sp>
      <p:sp>
        <p:nvSpPr>
          <p:cNvPr id="7" name="Platshållare för bildnummer 6"/>
          <p:cNvSpPr>
            <a:spLocks noGrp="1"/>
          </p:cNvSpPr>
          <p:nvPr>
            <p:ph type="sldNum" sz="quarter" idx="12"/>
          </p:nvPr>
        </p:nvSpPr>
        <p:spPr/>
        <p:txBody>
          <a:bodyPr/>
          <a:lstStyle/>
          <a:p>
            <a:fld id="{FD140F71-000E-44E7-8E88-F50813D79841}" type="slidenum">
              <a:rPr lang="en-US" dirty="0"/>
              <a:t>‹#›</a:t>
            </a:fld>
            <a:endParaRPr lang="en-US" dirty="0"/>
          </a:p>
        </p:txBody>
      </p:sp>
      <p:sp>
        <p:nvSpPr>
          <p:cNvPr id="10" name="Platshållare för bild 9"/>
          <p:cNvSpPr>
            <a:spLocks noGrp="1" noChangeAspect="1"/>
          </p:cNvSpPr>
          <p:nvPr>
            <p:ph type="pic" sz="quarter" idx="13" hasCustomPrompt="1"/>
          </p:nvPr>
        </p:nvSpPr>
        <p:spPr>
          <a:xfrm>
            <a:off x="6172200" y="681037"/>
            <a:ext cx="5181600" cy="5495926"/>
          </a:xfrm>
        </p:spPr>
        <p:txBody>
          <a:bodyPr anchor="t"/>
          <a:lstStyle>
            <a:lvl1pPr>
              <a:defRPr/>
            </a:lvl1pPr>
          </a:lstStyle>
          <a:p>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Rubrik och punkter">
    <p:spTree>
      <p:nvGrpSpPr>
        <p:cNvPr id="1" name=""/>
        <p:cNvGrpSpPr/>
        <p:nvPr/>
      </p:nvGrpSpPr>
      <p:grpSpPr>
        <a:xfrm>
          <a:off x="0" y="0"/>
          <a:ext cx="0" cy="0"/>
          <a:chOff x="0" y="0"/>
          <a:chExt cx="0" cy="0"/>
        </a:xfrm>
      </p:grpSpPr>
      <p:sp>
        <p:nvSpPr>
          <p:cNvPr id="2" name="Rubrik 1"/>
          <p:cNvSpPr>
            <a:spLocks noGrp="1"/>
          </p:cNvSpPr>
          <p:nvPr>
            <p:ph type="title"/>
          </p:nvPr>
        </p:nvSpPr>
        <p:spPr>
          <a:xfrm>
            <a:off x="838200" y="1362074"/>
            <a:ext cx="4831080" cy="4814889"/>
          </a:xfrm>
        </p:spPr>
        <p:txBody>
          <a:bodyPr anchor="t" anchorCtr="0"/>
          <a:lstStyle>
            <a:lvl1pPr>
              <a:defRPr>
                <a:solidFill>
                  <a:schemeClr val="accent2"/>
                </a:solidFill>
              </a:defRPr>
            </a:lvl1pPr>
          </a:lstStyle>
          <a:p>
            <a:r>
              <a:rPr lang="sv-SE"/>
              <a:t>Klicka här för att ändra mall för rubrikformat</a:t>
            </a:r>
            <a:endParaRPr lang="en-US" dirty="0"/>
          </a:p>
        </p:txBody>
      </p:sp>
      <p:sp>
        <p:nvSpPr>
          <p:cNvPr id="4" name="Platshållare för datum 3"/>
          <p:cNvSpPr>
            <a:spLocks noGrp="1"/>
          </p:cNvSpPr>
          <p:nvPr>
            <p:ph type="dt" sz="half" idx="10"/>
          </p:nvPr>
        </p:nvSpPr>
        <p:spPr/>
        <p:txBody>
          <a:bodyPr/>
          <a:lstStyle/>
          <a:p>
            <a:fld id="{58196C13-68BE-4452-86EE-388558452098}" type="datetimeFigureOut">
              <a:rPr lang="en-US" dirty="0"/>
              <a:t>5/7/2020</a:t>
            </a:fld>
            <a:endParaRPr lang="en-US" dirty="0"/>
          </a:p>
        </p:txBody>
      </p:sp>
      <p:sp>
        <p:nvSpPr>
          <p:cNvPr id="5" name="Platshållare för sidfot 4"/>
          <p:cNvSpPr>
            <a:spLocks noGrp="1"/>
          </p:cNvSpPr>
          <p:nvPr>
            <p:ph type="ftr" sz="quarter" idx="11"/>
          </p:nvPr>
        </p:nvSpPr>
        <p:spPr/>
        <p:txBody>
          <a:bodyPr/>
          <a:lstStyle/>
          <a:p>
            <a:endParaRPr lang="en-US" dirty="0"/>
          </a:p>
        </p:txBody>
      </p:sp>
      <p:sp>
        <p:nvSpPr>
          <p:cNvPr id="6" name="Platshållare för bildnummer 5"/>
          <p:cNvSpPr>
            <a:spLocks noGrp="1"/>
          </p:cNvSpPr>
          <p:nvPr>
            <p:ph type="sldNum" sz="quarter" idx="12"/>
          </p:nvPr>
        </p:nvSpPr>
        <p:spPr/>
        <p:txBody>
          <a:bodyPr/>
          <a:lstStyle/>
          <a:p>
            <a:fld id="{FD140F71-000E-44E7-8E88-F50813D79841}" type="slidenum">
              <a:rPr lang="en-US" dirty="0"/>
              <a:t>‹#›</a:t>
            </a:fld>
            <a:endParaRPr lang="en-US" dirty="0"/>
          </a:p>
        </p:txBody>
      </p:sp>
      <p:sp>
        <p:nvSpPr>
          <p:cNvPr id="12" name="Platshållare för text 11"/>
          <p:cNvSpPr>
            <a:spLocks noGrp="1"/>
          </p:cNvSpPr>
          <p:nvPr>
            <p:ph type="body" sz="quarter" idx="13"/>
          </p:nvPr>
        </p:nvSpPr>
        <p:spPr>
          <a:xfrm>
            <a:off x="6172200" y="681037"/>
            <a:ext cx="5181600" cy="5495926"/>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ild och rubrik">
    <p:spTree>
      <p:nvGrpSpPr>
        <p:cNvPr id="1" name=""/>
        <p:cNvGrpSpPr/>
        <p:nvPr/>
      </p:nvGrpSpPr>
      <p:grpSpPr>
        <a:xfrm>
          <a:off x="0" y="0"/>
          <a:ext cx="0" cy="0"/>
          <a:chOff x="0" y="0"/>
          <a:chExt cx="0" cy="0"/>
        </a:xfrm>
      </p:grpSpPr>
      <p:sp>
        <p:nvSpPr>
          <p:cNvPr id="2" name="Rubrik 1"/>
          <p:cNvSpPr>
            <a:spLocks noGrp="1"/>
          </p:cNvSpPr>
          <p:nvPr>
            <p:ph type="title"/>
          </p:nvPr>
        </p:nvSpPr>
        <p:spPr>
          <a:xfrm>
            <a:off x="6551221" y="1362074"/>
            <a:ext cx="4802579" cy="4814889"/>
          </a:xfrm>
        </p:spPr>
        <p:txBody>
          <a:bodyPr anchor="t" anchorCtr="0"/>
          <a:lstStyle/>
          <a:p>
            <a:r>
              <a:rPr lang="sv-SE"/>
              <a:t>Klicka här för att ändra mall för rubrikformat</a:t>
            </a:r>
            <a:endParaRPr lang="en-US" dirty="0"/>
          </a:p>
        </p:txBody>
      </p:sp>
      <p:sp>
        <p:nvSpPr>
          <p:cNvPr id="5" name="Platshållare för datum 4"/>
          <p:cNvSpPr>
            <a:spLocks noGrp="1"/>
          </p:cNvSpPr>
          <p:nvPr>
            <p:ph type="dt" sz="half" idx="10"/>
          </p:nvPr>
        </p:nvSpPr>
        <p:spPr/>
        <p:txBody>
          <a:bodyPr/>
          <a:lstStyle/>
          <a:p>
            <a:fld id="{58196C13-68BE-4452-86EE-388558452098}" type="datetimeFigureOut">
              <a:rPr lang="en-US" dirty="0"/>
              <a:t>5/7/2020</a:t>
            </a:fld>
            <a:endParaRPr lang="en-US" dirty="0"/>
          </a:p>
        </p:txBody>
      </p:sp>
      <p:sp>
        <p:nvSpPr>
          <p:cNvPr id="6" name="Platshållare för sidfot 5"/>
          <p:cNvSpPr>
            <a:spLocks noGrp="1"/>
          </p:cNvSpPr>
          <p:nvPr>
            <p:ph type="ftr" sz="quarter" idx="11"/>
          </p:nvPr>
        </p:nvSpPr>
        <p:spPr/>
        <p:txBody>
          <a:bodyPr/>
          <a:lstStyle/>
          <a:p>
            <a:endParaRPr lang="en-US" dirty="0"/>
          </a:p>
        </p:txBody>
      </p:sp>
      <p:sp>
        <p:nvSpPr>
          <p:cNvPr id="7" name="Platshållare för bildnummer 6"/>
          <p:cNvSpPr>
            <a:spLocks noGrp="1"/>
          </p:cNvSpPr>
          <p:nvPr>
            <p:ph type="sldNum" sz="quarter" idx="12"/>
          </p:nvPr>
        </p:nvSpPr>
        <p:spPr/>
        <p:txBody>
          <a:bodyPr/>
          <a:lstStyle/>
          <a:p>
            <a:fld id="{FD140F71-000E-44E7-8E88-F50813D79841}" type="slidenum">
              <a:rPr lang="en-US" dirty="0"/>
              <a:t>‹#›</a:t>
            </a:fld>
            <a:endParaRPr lang="en-US" dirty="0"/>
          </a:p>
        </p:txBody>
      </p:sp>
      <p:sp>
        <p:nvSpPr>
          <p:cNvPr id="10" name="Platshållare för bild 9"/>
          <p:cNvSpPr>
            <a:spLocks noGrp="1" noChangeAspect="1"/>
          </p:cNvSpPr>
          <p:nvPr>
            <p:ph type="pic" sz="quarter" idx="13" hasCustomPrompt="1"/>
          </p:nvPr>
        </p:nvSpPr>
        <p:spPr>
          <a:xfrm>
            <a:off x="838200" y="681037"/>
            <a:ext cx="5181600" cy="5495926"/>
          </a:xfrm>
        </p:spPr>
        <p:txBody>
          <a:bodyPr anchor="t"/>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endParaRPr lang="en-US" dirty="0"/>
          </a:p>
          <a:p>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Rubrik och nyckeltal">
    <p:spTree>
      <p:nvGrpSpPr>
        <p:cNvPr id="1" name=""/>
        <p:cNvGrpSpPr/>
        <p:nvPr/>
      </p:nvGrpSpPr>
      <p:grpSpPr>
        <a:xfrm>
          <a:off x="0" y="0"/>
          <a:ext cx="0" cy="0"/>
          <a:chOff x="0" y="0"/>
          <a:chExt cx="0" cy="0"/>
        </a:xfrm>
      </p:grpSpPr>
      <p:sp>
        <p:nvSpPr>
          <p:cNvPr id="2" name="Rubrik 1"/>
          <p:cNvSpPr>
            <a:spLocks noGrp="1"/>
          </p:cNvSpPr>
          <p:nvPr>
            <p:ph type="title"/>
          </p:nvPr>
        </p:nvSpPr>
        <p:spPr>
          <a:xfrm>
            <a:off x="838200" y="1362074"/>
            <a:ext cx="4831080" cy="4814889"/>
          </a:xfrm>
        </p:spPr>
        <p:txBody>
          <a:bodyPr anchor="ctr" anchorCtr="0"/>
          <a:lstStyle/>
          <a:p>
            <a:r>
              <a:rPr lang="sv-SE"/>
              <a:t>Klicka här för att ändra mall för rubrikformat</a:t>
            </a:r>
            <a:endParaRPr lang="en-US" dirty="0"/>
          </a:p>
        </p:txBody>
      </p:sp>
      <p:sp>
        <p:nvSpPr>
          <p:cNvPr id="4" name="Platshållare för datum 3"/>
          <p:cNvSpPr>
            <a:spLocks noGrp="1"/>
          </p:cNvSpPr>
          <p:nvPr>
            <p:ph type="dt" sz="half" idx="10"/>
          </p:nvPr>
        </p:nvSpPr>
        <p:spPr/>
        <p:txBody>
          <a:bodyPr/>
          <a:lstStyle/>
          <a:p>
            <a:fld id="{58196C13-68BE-4452-86EE-388558452098}" type="datetimeFigureOut">
              <a:rPr lang="en-US" dirty="0"/>
              <a:t>5/7/2020</a:t>
            </a:fld>
            <a:endParaRPr lang="en-US" dirty="0"/>
          </a:p>
        </p:txBody>
      </p:sp>
      <p:sp>
        <p:nvSpPr>
          <p:cNvPr id="5" name="Platshållare för sidfot 4"/>
          <p:cNvSpPr>
            <a:spLocks noGrp="1"/>
          </p:cNvSpPr>
          <p:nvPr>
            <p:ph type="ftr" sz="quarter" idx="11"/>
          </p:nvPr>
        </p:nvSpPr>
        <p:spPr/>
        <p:txBody>
          <a:bodyPr/>
          <a:lstStyle/>
          <a:p>
            <a:endParaRPr lang="en-US" dirty="0"/>
          </a:p>
        </p:txBody>
      </p:sp>
      <p:sp>
        <p:nvSpPr>
          <p:cNvPr id="6" name="Platshållare för bildnummer 5"/>
          <p:cNvSpPr>
            <a:spLocks noGrp="1"/>
          </p:cNvSpPr>
          <p:nvPr>
            <p:ph type="sldNum" sz="quarter" idx="12"/>
          </p:nvPr>
        </p:nvSpPr>
        <p:spPr/>
        <p:txBody>
          <a:bodyPr/>
          <a:lstStyle/>
          <a:p>
            <a:fld id="{FD140F71-000E-44E7-8E88-F50813D79841}" type="slidenum">
              <a:rPr lang="en-US" dirty="0"/>
              <a:t>‹#›</a:t>
            </a:fld>
            <a:endParaRPr lang="en-US" dirty="0"/>
          </a:p>
        </p:txBody>
      </p:sp>
      <p:sp>
        <p:nvSpPr>
          <p:cNvPr id="11" name="Platshållare för text 10"/>
          <p:cNvSpPr>
            <a:spLocks noGrp="1"/>
          </p:cNvSpPr>
          <p:nvPr>
            <p:ph type="body" sz="quarter" idx="13" hasCustomPrompt="1"/>
          </p:nvPr>
        </p:nvSpPr>
        <p:spPr>
          <a:xfrm>
            <a:off x="6172200" y="1036638"/>
            <a:ext cx="5346865" cy="5140325"/>
          </a:xfrm>
        </p:spPr>
        <p:txBody>
          <a:bodyPr anchor="ctr" anchorCtr="0">
            <a:noAutofit/>
          </a:bodyPr>
          <a:lstStyle>
            <a:lvl1pPr marL="0" indent="0" algn="ctr">
              <a:buNone/>
              <a:defRPr sz="7200" b="1">
                <a:solidFill>
                  <a:schemeClr val="accent1"/>
                </a:solidFill>
              </a:defRPr>
            </a:lvl1pPr>
            <a:lvl2pPr marL="457200" indent="0" algn="ctr">
              <a:buNone/>
              <a:defRPr sz="6000" b="1">
                <a:solidFill>
                  <a:schemeClr val="accent1"/>
                </a:solidFill>
              </a:defRPr>
            </a:lvl2pPr>
            <a:lvl3pPr marL="914400" indent="0" algn="ctr">
              <a:buNone/>
              <a:defRPr sz="6000" b="1">
                <a:solidFill>
                  <a:schemeClr val="accent1"/>
                </a:solidFill>
              </a:defRPr>
            </a:lvl3pPr>
            <a:lvl4pPr marL="1371600" indent="0" algn="ctr">
              <a:buNone/>
              <a:defRPr sz="6000" b="1">
                <a:solidFill>
                  <a:schemeClr val="accent1"/>
                </a:solidFill>
              </a:defRPr>
            </a:lvl4pPr>
            <a:lvl5pPr marL="1828800" indent="0" algn="ctr">
              <a:buNone/>
              <a:defRPr sz="6000" b="1">
                <a:solidFill>
                  <a:schemeClr val="accent1"/>
                </a:solidFill>
              </a:defRPr>
            </a:lvl5pPr>
          </a:lstStyle>
          <a:p>
            <a:pPr lvl="0"/>
            <a:r>
              <a:rPr lang="en-US" dirty="0"/>
              <a:t>Text, nyckeltal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838200" y="365125"/>
            <a:ext cx="9038412" cy="1325563"/>
          </a:xfrm>
        </p:spPr>
        <p:txBody>
          <a:bodyPr/>
          <a:lstStyle/>
          <a:p>
            <a:r>
              <a:rPr lang="sv-SE"/>
              <a:t>Klicka här för att ändra mall för rubrikformat</a:t>
            </a:r>
            <a:endParaRPr lang="en-US" dirty="0"/>
          </a:p>
        </p:txBody>
      </p:sp>
      <p:sp>
        <p:nvSpPr>
          <p:cNvPr id="3" name="Platshållare för innehåll 2"/>
          <p:cNvSpPr>
            <a:spLocks noGrp="1"/>
          </p:cNvSpPr>
          <p:nvPr>
            <p:ph sz="half" idx="1"/>
          </p:nvPr>
        </p:nvSpPr>
        <p:spPr>
          <a:xfrm>
            <a:off x="838200" y="1825625"/>
            <a:ext cx="9038412"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5" name="Platshållare för datum 4"/>
          <p:cNvSpPr>
            <a:spLocks noGrp="1"/>
          </p:cNvSpPr>
          <p:nvPr>
            <p:ph type="dt" sz="half" idx="10"/>
          </p:nvPr>
        </p:nvSpPr>
        <p:spPr/>
        <p:txBody>
          <a:bodyPr/>
          <a:lstStyle/>
          <a:p>
            <a:fld id="{58196C13-68BE-4452-86EE-388558452098}" type="datetimeFigureOut">
              <a:rPr lang="en-US" dirty="0"/>
              <a:t>5/7/2020</a:t>
            </a:fld>
            <a:endParaRPr lang="en-US" dirty="0"/>
          </a:p>
        </p:txBody>
      </p:sp>
      <p:sp>
        <p:nvSpPr>
          <p:cNvPr id="6" name="Platshållare för sidfot 5"/>
          <p:cNvSpPr>
            <a:spLocks noGrp="1"/>
          </p:cNvSpPr>
          <p:nvPr>
            <p:ph type="ftr" sz="quarter" idx="11"/>
          </p:nvPr>
        </p:nvSpPr>
        <p:spPr/>
        <p:txBody>
          <a:bodyPr/>
          <a:lstStyle/>
          <a:p>
            <a:endParaRPr lang="en-US" dirty="0"/>
          </a:p>
        </p:txBody>
      </p:sp>
      <p:sp>
        <p:nvSpPr>
          <p:cNvPr id="7" name="Platshållare för bildnummer 6"/>
          <p:cNvSpPr>
            <a:spLocks noGrp="1"/>
          </p:cNvSpPr>
          <p:nvPr>
            <p:ph type="sldNum" sz="quarter" idx="12"/>
          </p:nvPr>
        </p:nvSpPr>
        <p:spPr>
          <a:xfrm>
            <a:off x="9144672" y="6356350"/>
            <a:ext cx="2743200" cy="365125"/>
          </a:xfrm>
        </p:spPr>
        <p:txBody>
          <a:bodyPr/>
          <a:lstStyle/>
          <a:p>
            <a:fld id="{FD140F71-000E-44E7-8E88-F50813D79841}" type="slidenum">
              <a:rPr lang="en-US" dirty="0"/>
              <a:t>‹#›</a:t>
            </a:fld>
            <a:endParaRPr lang="en-US" dirty="0"/>
          </a:p>
        </p:txBody>
      </p:sp>
      <p:pic>
        <p:nvPicPr>
          <p:cNvPr id="10" name="Bildobjekt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819" y="5891716"/>
            <a:ext cx="1440000" cy="525299"/>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838200" y="365125"/>
            <a:ext cx="9038412" cy="1325563"/>
          </a:xfrm>
        </p:spPr>
        <p:txBody>
          <a:bodyPr/>
          <a:lstStyle/>
          <a:p>
            <a:r>
              <a:rPr lang="sv-SE"/>
              <a:t>Klicka här för att ändra mall för rubrikformat</a:t>
            </a:r>
            <a:endParaRPr lang="en-US" dirty="0"/>
          </a:p>
        </p:txBody>
      </p:sp>
      <p:sp>
        <p:nvSpPr>
          <p:cNvPr id="3" name="Platshållare för innehåll 2"/>
          <p:cNvSpPr>
            <a:spLocks noGrp="1"/>
          </p:cNvSpPr>
          <p:nvPr>
            <p:ph sz="half" idx="1"/>
          </p:nvPr>
        </p:nvSpPr>
        <p:spPr>
          <a:xfrm>
            <a:off x="838200" y="1825625"/>
            <a:ext cx="9038412" cy="40572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5" name="Platshållare för datum 4"/>
          <p:cNvSpPr>
            <a:spLocks noGrp="1"/>
          </p:cNvSpPr>
          <p:nvPr>
            <p:ph type="dt" sz="half" idx="10"/>
          </p:nvPr>
        </p:nvSpPr>
        <p:spPr/>
        <p:txBody>
          <a:bodyPr/>
          <a:lstStyle/>
          <a:p>
            <a:fld id="{58196C13-68BE-4452-86EE-388558452098}" type="datetimeFigureOut">
              <a:rPr lang="en-US" dirty="0"/>
              <a:t>5/7/2020</a:t>
            </a:fld>
            <a:endParaRPr lang="en-US" dirty="0"/>
          </a:p>
        </p:txBody>
      </p:sp>
      <p:sp>
        <p:nvSpPr>
          <p:cNvPr id="6" name="Platshållare för sidfot 5"/>
          <p:cNvSpPr>
            <a:spLocks noGrp="1"/>
          </p:cNvSpPr>
          <p:nvPr>
            <p:ph type="ftr" sz="quarter" idx="11"/>
          </p:nvPr>
        </p:nvSpPr>
        <p:spPr/>
        <p:txBody>
          <a:bodyPr/>
          <a:lstStyle/>
          <a:p>
            <a:endParaRPr lang="en-US" dirty="0"/>
          </a:p>
        </p:txBody>
      </p:sp>
      <p:sp>
        <p:nvSpPr>
          <p:cNvPr id="7" name="Platshållare för bildnummer 6"/>
          <p:cNvSpPr>
            <a:spLocks noGrp="1"/>
          </p:cNvSpPr>
          <p:nvPr>
            <p:ph type="sldNum" sz="quarter" idx="12"/>
          </p:nvPr>
        </p:nvSpPr>
        <p:spPr>
          <a:xfrm>
            <a:off x="9144672" y="6356350"/>
            <a:ext cx="2209128" cy="365125"/>
          </a:xfrm>
        </p:spPr>
        <p:txBody>
          <a:bodyPr/>
          <a:lstStyle/>
          <a:p>
            <a:fld id="{FD140F71-000E-44E7-8E88-F50813D79841}" type="slidenum">
              <a:rPr lang="en-US" dirty="0"/>
              <a:t>‹#›</a:t>
            </a:fld>
            <a:endParaRPr lang="en-US" dirty="0"/>
          </a:p>
        </p:txBody>
      </p:sp>
      <p:pic>
        <p:nvPicPr>
          <p:cNvPr id="11" name="Bildobjekt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819" y="5891716"/>
            <a:ext cx="1440000" cy="525299"/>
          </a:xfrm>
          <a:prstGeom prst="rect">
            <a:avLst/>
          </a:prstGeom>
        </p:spPr>
      </p:pic>
      <p:cxnSp>
        <p:nvCxnSpPr>
          <p:cNvPr id="15" name="Rak 14"/>
          <p:cNvCxnSpPr/>
          <p:nvPr/>
        </p:nvCxnSpPr>
        <p:spPr>
          <a:xfrm>
            <a:off x="830108" y="6408923"/>
            <a:ext cx="9052018" cy="8360"/>
          </a:xfrm>
          <a:prstGeom prst="line">
            <a:avLst/>
          </a:prstGeom>
          <a:ln>
            <a:solidFill>
              <a:schemeClr val="tx2">
                <a:lumMod val="65000"/>
                <a:lumOff val="35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Avsnittsrubrik">
    <p:spTree>
      <p:nvGrpSpPr>
        <p:cNvPr id="1" name=""/>
        <p:cNvGrpSpPr/>
        <p:nvPr/>
      </p:nvGrpSpPr>
      <p:grpSpPr>
        <a:xfrm>
          <a:off x="0" y="0"/>
          <a:ext cx="0" cy="0"/>
          <a:chOff x="0" y="0"/>
          <a:chExt cx="0" cy="0"/>
        </a:xfrm>
      </p:grpSpPr>
      <p:sp>
        <p:nvSpPr>
          <p:cNvPr id="5" name="Platshållare för datum 4"/>
          <p:cNvSpPr>
            <a:spLocks noGrp="1"/>
          </p:cNvSpPr>
          <p:nvPr>
            <p:ph type="dt" sz="half" idx="10"/>
          </p:nvPr>
        </p:nvSpPr>
        <p:spPr/>
        <p:txBody>
          <a:bodyPr/>
          <a:lstStyle/>
          <a:p>
            <a:fld id="{58196C13-68BE-4452-86EE-388558452098}" type="datetimeFigureOut">
              <a:rPr lang="en-US" dirty="0"/>
              <a:t>5/7/2020</a:t>
            </a:fld>
            <a:endParaRPr lang="en-US" dirty="0"/>
          </a:p>
        </p:txBody>
      </p:sp>
      <p:sp>
        <p:nvSpPr>
          <p:cNvPr id="6" name="Platshållare för sidfot 5"/>
          <p:cNvSpPr>
            <a:spLocks noGrp="1"/>
          </p:cNvSpPr>
          <p:nvPr>
            <p:ph type="ftr" sz="quarter" idx="11"/>
          </p:nvPr>
        </p:nvSpPr>
        <p:spPr/>
        <p:txBody>
          <a:bodyPr/>
          <a:lstStyle/>
          <a:p>
            <a:endParaRPr lang="en-US" dirty="0"/>
          </a:p>
        </p:txBody>
      </p:sp>
      <p:sp>
        <p:nvSpPr>
          <p:cNvPr id="7" name="Platshållare för bildnummer 6"/>
          <p:cNvSpPr>
            <a:spLocks noGrp="1"/>
          </p:cNvSpPr>
          <p:nvPr>
            <p:ph type="sldNum" sz="quarter" idx="12"/>
          </p:nvPr>
        </p:nvSpPr>
        <p:spPr/>
        <p:txBody>
          <a:bodyPr/>
          <a:lstStyle/>
          <a:p>
            <a:fld id="{FD140F71-000E-44E7-8E88-F50813D79841}" type="slidenum">
              <a:rPr lang="en-US" dirty="0"/>
              <a:t>‹#›</a:t>
            </a:fld>
            <a:endParaRPr lang="en-US" dirty="0"/>
          </a:p>
        </p:txBody>
      </p:sp>
      <p:sp>
        <p:nvSpPr>
          <p:cNvPr id="10" name="Platshållare för bild 9"/>
          <p:cNvSpPr>
            <a:spLocks noGrp="1" noChangeAspect="1"/>
          </p:cNvSpPr>
          <p:nvPr>
            <p:ph type="pic" sz="quarter" idx="13" hasCustomPrompt="1"/>
          </p:nvPr>
        </p:nvSpPr>
        <p:spPr>
          <a:xfrm>
            <a:off x="838200" y="681037"/>
            <a:ext cx="10515600" cy="5495926"/>
          </a:xfrm>
        </p:spPr>
        <p:txBody>
          <a:bodyPr anchor="t"/>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endParaRPr lang="en-US" dirty="0"/>
          </a:p>
          <a:p>
            <a:endParaRPr lang="en-US" dirty="0"/>
          </a:p>
        </p:txBody>
      </p:sp>
      <p:sp>
        <p:nvSpPr>
          <p:cNvPr id="3" name="Platshållare för text 2"/>
          <p:cNvSpPr>
            <a:spLocks noGrp="1"/>
          </p:cNvSpPr>
          <p:nvPr>
            <p:ph type="body" sz="quarter" idx="14" hasCustomPrompt="1"/>
          </p:nvPr>
        </p:nvSpPr>
        <p:spPr>
          <a:xfrm>
            <a:off x="1697990" y="1686560"/>
            <a:ext cx="6927850" cy="817563"/>
          </a:xfrm>
        </p:spPr>
        <p:txBody>
          <a:bodyPr/>
          <a:lstStyle>
            <a:lvl1pPr marL="0" indent="0">
              <a:buNone/>
              <a:defRPr>
                <a:solidFill>
                  <a:schemeClr val="tx1"/>
                </a:solidFill>
              </a:defRPr>
            </a:lvl1pPr>
          </a:lstStyle>
          <a:p>
            <a:pPr lvl="0"/>
            <a:r>
              <a:rPr lang="en-US" dirty="0"/>
              <a:t>Kapiteltext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838200" y="1362075"/>
            <a:ext cx="4802579" cy="923925"/>
          </a:xfrm>
        </p:spPr>
        <p:txBody>
          <a:bodyPr anchor="t" anchorCtr="0">
            <a:normAutofit/>
          </a:bodyPr>
          <a:lstStyle>
            <a:lvl1pPr>
              <a:defRPr sz="3200" b="0">
                <a:solidFill>
                  <a:schemeClr val="accent2"/>
                </a:solidFill>
              </a:defRPr>
            </a:lvl1pPr>
          </a:lstStyle>
          <a:p>
            <a:r>
              <a:rPr lang="sv-SE"/>
              <a:t>Klicka här för att ändra mall för rubrikformat</a:t>
            </a:r>
            <a:endParaRPr lang="en-US" dirty="0"/>
          </a:p>
        </p:txBody>
      </p:sp>
      <p:sp>
        <p:nvSpPr>
          <p:cNvPr id="5" name="Platshållare för datum 4"/>
          <p:cNvSpPr>
            <a:spLocks noGrp="1"/>
          </p:cNvSpPr>
          <p:nvPr>
            <p:ph type="dt" sz="half" idx="10"/>
          </p:nvPr>
        </p:nvSpPr>
        <p:spPr/>
        <p:txBody>
          <a:bodyPr/>
          <a:lstStyle/>
          <a:p>
            <a:fld id="{58196C13-68BE-4452-86EE-388558452098}" type="datetimeFigureOut">
              <a:rPr lang="en-US" dirty="0"/>
              <a:t>5/7/2020</a:t>
            </a:fld>
            <a:endParaRPr lang="en-US" dirty="0"/>
          </a:p>
        </p:txBody>
      </p:sp>
      <p:sp>
        <p:nvSpPr>
          <p:cNvPr id="6" name="Platshållare för sidfot 5"/>
          <p:cNvSpPr>
            <a:spLocks noGrp="1"/>
          </p:cNvSpPr>
          <p:nvPr>
            <p:ph type="ftr" sz="quarter" idx="11"/>
          </p:nvPr>
        </p:nvSpPr>
        <p:spPr/>
        <p:txBody>
          <a:bodyPr/>
          <a:lstStyle/>
          <a:p>
            <a:endParaRPr lang="en-US" dirty="0"/>
          </a:p>
        </p:txBody>
      </p:sp>
      <p:sp>
        <p:nvSpPr>
          <p:cNvPr id="7" name="Platshållare för bildnummer 6"/>
          <p:cNvSpPr>
            <a:spLocks noGrp="1"/>
          </p:cNvSpPr>
          <p:nvPr>
            <p:ph type="sldNum" sz="quarter" idx="12"/>
          </p:nvPr>
        </p:nvSpPr>
        <p:spPr/>
        <p:txBody>
          <a:bodyPr/>
          <a:lstStyle/>
          <a:p>
            <a:fld id="{FD140F71-000E-44E7-8E88-F50813D79841}" type="slidenum">
              <a:rPr lang="en-US" dirty="0"/>
              <a:t>‹#›</a:t>
            </a:fld>
            <a:endParaRPr lang="en-US" dirty="0"/>
          </a:p>
        </p:txBody>
      </p:sp>
      <p:sp>
        <p:nvSpPr>
          <p:cNvPr id="10" name="Platshållare för bild 9"/>
          <p:cNvSpPr>
            <a:spLocks noGrp="1" noChangeAspect="1"/>
          </p:cNvSpPr>
          <p:nvPr>
            <p:ph type="pic" sz="quarter" idx="13" hasCustomPrompt="1"/>
          </p:nvPr>
        </p:nvSpPr>
        <p:spPr>
          <a:xfrm>
            <a:off x="6172200" y="681037"/>
            <a:ext cx="5181600" cy="5495926"/>
          </a:xfrm>
        </p:spPr>
        <p:txBody>
          <a:bodyPr anchor="t"/>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endParaRPr lang="en-US" dirty="0"/>
          </a:p>
          <a:p>
            <a:endParaRPr lang="en-US" dirty="0"/>
          </a:p>
        </p:txBody>
      </p:sp>
      <p:sp>
        <p:nvSpPr>
          <p:cNvPr id="4" name="Platshållare för text 3"/>
          <p:cNvSpPr>
            <a:spLocks noGrp="1"/>
          </p:cNvSpPr>
          <p:nvPr>
            <p:ph type="body" sz="quarter" idx="14"/>
          </p:nvPr>
        </p:nvSpPr>
        <p:spPr>
          <a:xfrm>
            <a:off x="838200" y="2498725"/>
            <a:ext cx="4802579" cy="36782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1056167" y="1003989"/>
            <a:ext cx="10159301" cy="1082100"/>
          </a:xfrm>
        </p:spPr>
        <p:txBody>
          <a:bodyPr/>
          <a:lstStyle>
            <a:lvl1pPr>
              <a:defRPr/>
            </a:lvl1pPr>
          </a:lstStyle>
          <a:p>
            <a:r>
              <a:rPr lang="sv-SE"/>
              <a:t>Klicka här för att ändra mall för rubrikformat</a:t>
            </a:r>
            <a:endParaRPr lang="en-US" dirty="0"/>
          </a:p>
        </p:txBody>
      </p:sp>
      <p:sp>
        <p:nvSpPr>
          <p:cNvPr id="3" name="Platshållare för text 2"/>
          <p:cNvSpPr>
            <a:spLocks noGrp="1"/>
          </p:cNvSpPr>
          <p:nvPr>
            <p:ph type="body" idx="1" hasCustomPrompt="1"/>
          </p:nvPr>
        </p:nvSpPr>
        <p:spPr>
          <a:xfrm>
            <a:off x="1056165" y="2263465"/>
            <a:ext cx="4938235" cy="804235"/>
          </a:xfrm>
        </p:spPr>
        <p:txBody>
          <a:bodyPr anchor="b">
            <a:noAutofit/>
          </a:bodyPr>
          <a:lstStyle>
            <a:lvl1pPr marL="0" indent="0">
              <a:buNone/>
              <a:defRPr sz="22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Klicka här för att lägga till en text</a:t>
            </a:r>
          </a:p>
        </p:txBody>
      </p:sp>
      <p:sp>
        <p:nvSpPr>
          <p:cNvPr id="5" name="Platshållare för text 4"/>
          <p:cNvSpPr>
            <a:spLocks noGrp="1"/>
          </p:cNvSpPr>
          <p:nvPr>
            <p:ph type="body" sz="quarter" idx="3" hasCustomPrompt="1"/>
          </p:nvPr>
        </p:nvSpPr>
        <p:spPr>
          <a:xfrm>
            <a:off x="6301115" y="2263465"/>
            <a:ext cx="4914352" cy="804235"/>
          </a:xfrm>
        </p:spPr>
        <p:txBody>
          <a:bodyPr anchor="b">
            <a:noAutofit/>
          </a:bodyPr>
          <a:lstStyle>
            <a:lvl1pPr marL="0" marR="0" indent="0" algn="l" defTabSz="457189" rtl="0" eaLnBrk="1" fontAlgn="auto" latinLnBrk="0" hangingPunct="1">
              <a:lnSpc>
                <a:spcPct val="100000"/>
              </a:lnSpc>
              <a:spcBef>
                <a:spcPct val="20000"/>
              </a:spcBef>
              <a:spcAft>
                <a:spcPts val="0"/>
              </a:spcAft>
              <a:buClrTx/>
              <a:buSzTx/>
              <a:buFont typeface="Arial"/>
              <a:buNone/>
              <a:tabLst/>
              <a:defRPr sz="22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en-US" dirty="0"/>
              <a:t>Klicka här för att lägga till en text</a:t>
            </a:r>
          </a:p>
        </p:txBody>
      </p:sp>
      <p:sp>
        <p:nvSpPr>
          <p:cNvPr id="15" name="Platshållare för innehåll 2"/>
          <p:cNvSpPr>
            <a:spLocks noGrp="1"/>
          </p:cNvSpPr>
          <p:nvPr>
            <p:ph sz="half" idx="10"/>
          </p:nvPr>
        </p:nvSpPr>
        <p:spPr>
          <a:xfrm>
            <a:off x="1056165" y="3080845"/>
            <a:ext cx="4938235" cy="3231723"/>
          </a:xfrm>
        </p:spPr>
        <p:txBody>
          <a:bodyPr/>
          <a:lstStyle>
            <a:lvl1pPr>
              <a:defRPr sz="22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16" name="Platshållare för innehåll 3"/>
          <p:cNvSpPr>
            <a:spLocks noGrp="1"/>
          </p:cNvSpPr>
          <p:nvPr>
            <p:ph sz="half" idx="2"/>
          </p:nvPr>
        </p:nvSpPr>
        <p:spPr>
          <a:xfrm>
            <a:off x="6301115" y="3080845"/>
            <a:ext cx="4914352" cy="3231723"/>
          </a:xfrm>
        </p:spPr>
        <p:txBody>
          <a:bodyPr/>
          <a:lstStyle>
            <a:lvl1pPr>
              <a:defRPr sz="22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en-US" dirty="0"/>
          </a:p>
        </p:txBody>
      </p:sp>
      <p:sp>
        <p:nvSpPr>
          <p:cNvPr id="3" name="Platshållare för datum 2"/>
          <p:cNvSpPr>
            <a:spLocks noGrp="1"/>
          </p:cNvSpPr>
          <p:nvPr>
            <p:ph type="dt" sz="half" idx="10"/>
          </p:nvPr>
        </p:nvSpPr>
        <p:spPr/>
        <p:txBody>
          <a:bodyPr/>
          <a:lstStyle/>
          <a:p>
            <a:fld id="{58196C13-68BE-4452-86EE-388558452098}" type="datetimeFigureOut">
              <a:rPr lang="en-US" dirty="0"/>
              <a:t>5/7/2020</a:t>
            </a:fld>
            <a:endParaRPr lang="en-US" dirty="0"/>
          </a:p>
        </p:txBody>
      </p:sp>
      <p:sp>
        <p:nvSpPr>
          <p:cNvPr id="4" name="Platshållare för sidfot 3"/>
          <p:cNvSpPr>
            <a:spLocks noGrp="1"/>
          </p:cNvSpPr>
          <p:nvPr>
            <p:ph type="ftr" sz="quarter" idx="11"/>
          </p:nvPr>
        </p:nvSpPr>
        <p:spPr/>
        <p:txBody>
          <a:bodyPr/>
          <a:lstStyle/>
          <a:p>
            <a:endParaRPr lang="en-US" dirty="0"/>
          </a:p>
        </p:txBody>
      </p:sp>
      <p:sp>
        <p:nvSpPr>
          <p:cNvPr id="5" name="Platshållare för bildnummer 4"/>
          <p:cNvSpPr>
            <a:spLocks noGrp="1"/>
          </p:cNvSpPr>
          <p:nvPr>
            <p:ph type="sldNum" sz="quarter" idx="12"/>
          </p:nvPr>
        </p:nvSpPr>
        <p:spPr/>
        <p:txBody>
          <a:bodyPr/>
          <a:lstStyle/>
          <a:p>
            <a:fld id="{FD140F71-000E-44E7-8E88-F50813D79841}"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58196C13-68BE-4452-86EE-388558452098}" type="datetimeFigureOut">
              <a:rPr lang="en-US" dirty="0"/>
              <a:t>5/7/2020</a:t>
            </a:fld>
            <a:endParaRPr lang="en-US" dirty="0"/>
          </a:p>
        </p:txBody>
      </p:sp>
      <p:sp>
        <p:nvSpPr>
          <p:cNvPr id="3" name="Platshållare för sidfot 2"/>
          <p:cNvSpPr>
            <a:spLocks noGrp="1"/>
          </p:cNvSpPr>
          <p:nvPr>
            <p:ph type="ftr" sz="quarter" idx="11"/>
          </p:nvPr>
        </p:nvSpPr>
        <p:spPr/>
        <p:txBody>
          <a:bodyPr/>
          <a:lstStyle/>
          <a:p>
            <a:endParaRPr lang="en-US" dirty="0"/>
          </a:p>
        </p:txBody>
      </p:sp>
      <p:sp>
        <p:nvSpPr>
          <p:cNvPr id="4" name="Platshållare för bildnummer 3"/>
          <p:cNvSpPr>
            <a:spLocks noGrp="1"/>
          </p:cNvSpPr>
          <p:nvPr>
            <p:ph type="sldNum" sz="quarter" idx="12"/>
          </p:nvPr>
        </p:nvSpPr>
        <p:spPr/>
        <p:txBody>
          <a:bodyPr/>
          <a:lstStyle/>
          <a:p>
            <a:fld id="{FD140F71-000E-44E7-8E88-F50813D79841}" type="slidenum">
              <a:rPr lang="en-US" dirty="0"/>
              <a:t>‹#›</a:t>
            </a:fld>
            <a:endParaRPr lang="en-US" dirty="0"/>
          </a:p>
        </p:txBody>
      </p:sp>
      <p:sp>
        <p:nvSpPr>
          <p:cNvPr id="5" name="Platshållare för innehåll 2"/>
          <p:cNvSpPr>
            <a:spLocks noGrp="1"/>
          </p:cNvSpPr>
          <p:nvPr>
            <p:ph idx="1"/>
          </p:nvPr>
        </p:nvSpPr>
        <p:spPr>
          <a:xfrm>
            <a:off x="792124" y="831057"/>
            <a:ext cx="10561675" cy="5188743"/>
          </a:xfrm>
        </p:spPr>
        <p:txBody>
          <a:bodyPr/>
          <a:lstStyle>
            <a:lvl1pPr>
              <a:defRPr sz="1950"/>
            </a:lvl1pPr>
            <a:lvl2pPr>
              <a:defRPr sz="1800"/>
            </a:lvl2pPr>
            <a:lvl3pPr>
              <a:defRPr sz="1650"/>
            </a:lvl3pPr>
            <a:lvl5pPr marL="1543050" indent="-171450">
              <a:buFont typeface="Arial"/>
              <a:buChar char="•"/>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7" name="Platshållare för innehåll 2"/>
          <p:cNvSpPr>
            <a:spLocks noGrp="1"/>
          </p:cNvSpPr>
          <p:nvPr>
            <p:ph idx="1"/>
          </p:nvPr>
        </p:nvSpPr>
        <p:spPr>
          <a:xfrm>
            <a:off x="0" y="0"/>
            <a:ext cx="12192000" cy="6858000"/>
          </a:xfrm>
        </p:spPr>
        <p:txBody>
          <a:bodyPr/>
          <a:lstStyle>
            <a:lvl1pPr marL="0" indent="0">
              <a:buNone/>
              <a:defRPr sz="2600"/>
            </a:lvl1pPr>
            <a:lvl2pPr marL="457189" indent="0">
              <a:buNone/>
              <a:defRPr sz="2400"/>
            </a:lvl2pPr>
            <a:lvl3pPr marL="914377" indent="0">
              <a:buNone/>
              <a:defRPr sz="2200"/>
            </a:lvl3pPr>
            <a:lvl4pPr marL="1371566" indent="0">
              <a:buNone/>
              <a:defRPr/>
            </a:lvl4pPr>
            <a:lvl5pPr marL="1828754" indent="0">
              <a:buFont typeface="Arial"/>
              <a:buNone/>
              <a:defRPr/>
            </a:lvl5pPr>
          </a:lstStyle>
          <a:p>
            <a:pPr lvl="0"/>
            <a:r>
              <a:rPr lang="sv-SE"/>
              <a:t>Redigera format för bakgrundstext</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Klicka här för att ändra format på bakgrundstexten</a:t>
            </a:r>
          </a:p>
          <a:p>
            <a:pPr lvl="1"/>
            <a:r>
              <a:rPr lang="en-US" dirty="0"/>
              <a:t>Nivå två</a:t>
            </a:r>
          </a:p>
          <a:p>
            <a:pPr lvl="2"/>
            <a:r>
              <a:rPr lang="en-US" dirty="0"/>
              <a:t>Nivå tre</a:t>
            </a:r>
          </a:p>
          <a:p>
            <a:pPr lvl="3"/>
            <a:r>
              <a:rPr lang="en-US" dirty="0"/>
              <a:t>Nivå fyra</a:t>
            </a:r>
          </a:p>
          <a:p>
            <a:pPr lvl="4"/>
            <a:r>
              <a:rPr lang="en-US" dirty="0"/>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196C13-68BE-4452-86EE-388558452098}" type="datetimeFigureOut">
              <a:rPr lang="en-US" dirty="0"/>
              <a:t>5/7/2020</a:t>
            </a:fld>
            <a:endParaRPr lang="en-US" dirty="0"/>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140F71-000E-44E7-8E88-F50813D79841}" type="slidenum">
              <a:rPr lang="en-US" dirty="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uhr.nu/"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mailto:anna.alund@uhr-utbildning.se" TargetMode="Externa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hyperlink" Target="https://www.omstallningsfonden.se/arbeta-med-omstallning/tidig-lokal-omstallning-tlo-kl/" TargetMode="External"/><Relationship Id="rId2" Type="http://schemas.openxmlformats.org/officeDocument/2006/relationships/hyperlink" Target="https://www.omstallningsfonden.se/" TargetMode="External"/><Relationship Id="rId1" Type="http://schemas.openxmlformats.org/officeDocument/2006/relationships/slideLayout" Target="../slideLayouts/slideLayout4.xml"/><Relationship Id="rId4" Type="http://schemas.openxmlformats.org/officeDocument/2006/relationships/hyperlink" Target="https://www.omstallningsfonden.se/om-oss/kontakta-oss/"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hyperlink" Target="mailto:Susanne.Skansen@boras.se"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hyperlink" Target="mailto:Madelene.Enarsson@bengtsfors.se" TargetMode="External"/><Relationship Id="rId4" Type="http://schemas.openxmlformats.org/officeDocument/2006/relationships/hyperlink" Target="mailto:Lena.Hansson@boras.s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hlinkClick r:id="rId3"/>
            <a:extLst>
              <a:ext uri="{FF2B5EF4-FFF2-40B4-BE49-F238E27FC236}">
                <a16:creationId xmlns:a16="http://schemas.microsoft.com/office/drawing/2014/main" id="{C4256419-E4A2-441D-96B9-99CFD73D0094}"/>
              </a:ext>
            </a:extLst>
          </p:cNvPr>
          <p:cNvPicPr>
            <a:picLocks noChangeAspect="1"/>
          </p:cNvPicPr>
          <p:nvPr/>
        </p:nvPicPr>
        <p:blipFill>
          <a:blip r:embed="rId4"/>
          <a:stretch>
            <a:fillRect/>
          </a:stretch>
        </p:blipFill>
        <p:spPr>
          <a:xfrm>
            <a:off x="8094761" y="449470"/>
            <a:ext cx="2580537" cy="2569318"/>
          </a:xfrm>
          <a:prstGeom prst="rect">
            <a:avLst/>
          </a:prstGeom>
        </p:spPr>
      </p:pic>
      <p:sp>
        <p:nvSpPr>
          <p:cNvPr id="8" name="textruta 7">
            <a:extLst>
              <a:ext uri="{FF2B5EF4-FFF2-40B4-BE49-F238E27FC236}">
                <a16:creationId xmlns:a16="http://schemas.microsoft.com/office/drawing/2014/main" id="{664CCE64-86EA-4626-B571-E13ABDEAEF34}"/>
              </a:ext>
            </a:extLst>
          </p:cNvPr>
          <p:cNvSpPr txBox="1"/>
          <p:nvPr/>
        </p:nvSpPr>
        <p:spPr>
          <a:xfrm>
            <a:off x="1487617" y="449470"/>
            <a:ext cx="6006800" cy="2308324"/>
          </a:xfrm>
          <a:prstGeom prst="rect">
            <a:avLst/>
          </a:prstGeom>
          <a:noFill/>
        </p:spPr>
        <p:txBody>
          <a:bodyPr wrap="square" rtlCol="0">
            <a:spAutoFit/>
          </a:bodyPr>
          <a:lstStyle/>
          <a:p>
            <a:pPr algn="ctr"/>
            <a:r>
              <a:rPr lang="sv-SE" sz="3600" dirty="0">
                <a:latin typeface="Segoe UI Semibold" panose="020B0702040204020203" pitchFamily="34" charset="0"/>
                <a:ea typeface="Segoe UI Emoji" panose="020B0502040204020203" pitchFamily="34" charset="0"/>
                <a:cs typeface="Segoe UI Semibold" panose="020B0702040204020203" pitchFamily="34" charset="0"/>
              </a:rPr>
              <a:t>HOTELL- OCH RESTAURANGBRANSCHENS VALIDERINGSMODELL</a:t>
            </a:r>
          </a:p>
          <a:p>
            <a:pPr algn="ctr"/>
            <a:endParaRPr lang="sv-SE" sz="3600" dirty="0">
              <a:latin typeface="Segoe UI Semibold" panose="020B0702040204020203" pitchFamily="34" charset="0"/>
              <a:ea typeface="Segoe UI Emoji" panose="020B0502040204020203" pitchFamily="34" charset="0"/>
              <a:cs typeface="Segoe UI Semibold" panose="020B0702040204020203" pitchFamily="34" charset="0"/>
            </a:endParaRPr>
          </a:p>
        </p:txBody>
      </p:sp>
      <p:sp>
        <p:nvSpPr>
          <p:cNvPr id="10" name="Rektangel 9">
            <a:extLst>
              <a:ext uri="{FF2B5EF4-FFF2-40B4-BE49-F238E27FC236}">
                <a16:creationId xmlns:a16="http://schemas.microsoft.com/office/drawing/2014/main" id="{3BE0E626-E5B6-4BEF-A3EF-4D46AAFABD26}"/>
              </a:ext>
            </a:extLst>
          </p:cNvPr>
          <p:cNvSpPr/>
          <p:nvPr/>
        </p:nvSpPr>
        <p:spPr>
          <a:xfrm>
            <a:off x="0" y="6643868"/>
            <a:ext cx="12192000" cy="214132"/>
          </a:xfrm>
          <a:prstGeom prst="rect">
            <a:avLst/>
          </a:prstGeom>
          <a:solidFill>
            <a:srgbClr val="EB66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Bildobjekt 2" descr="En bild som visar byggnad, person, utomhus, kvinna&#10;&#10;Automatiskt genererad beskrivning">
            <a:extLst>
              <a:ext uri="{FF2B5EF4-FFF2-40B4-BE49-F238E27FC236}">
                <a16:creationId xmlns:a16="http://schemas.microsoft.com/office/drawing/2014/main" id="{9CFDB073-175F-47BF-A750-944BA72F8E9A}"/>
              </a:ext>
            </a:extLst>
          </p:cNvPr>
          <p:cNvPicPr>
            <a:picLocks noChangeAspect="1"/>
          </p:cNvPicPr>
          <p:nvPr/>
        </p:nvPicPr>
        <p:blipFill>
          <a:blip r:embed="rId5"/>
          <a:stretch>
            <a:fillRect/>
          </a:stretch>
        </p:blipFill>
        <p:spPr>
          <a:xfrm>
            <a:off x="1026861" y="2551259"/>
            <a:ext cx="5492419" cy="3660719"/>
          </a:xfrm>
          <a:prstGeom prst="rect">
            <a:avLst/>
          </a:prstGeom>
        </p:spPr>
      </p:pic>
      <p:sp>
        <p:nvSpPr>
          <p:cNvPr id="11" name="textruta 10">
            <a:extLst>
              <a:ext uri="{FF2B5EF4-FFF2-40B4-BE49-F238E27FC236}">
                <a16:creationId xmlns:a16="http://schemas.microsoft.com/office/drawing/2014/main" id="{813CDE43-0F1D-4D13-A171-5D016F8493B1}"/>
              </a:ext>
            </a:extLst>
          </p:cNvPr>
          <p:cNvSpPr txBox="1"/>
          <p:nvPr/>
        </p:nvSpPr>
        <p:spPr>
          <a:xfrm>
            <a:off x="6519280" y="3533319"/>
            <a:ext cx="5731497" cy="2246769"/>
          </a:xfrm>
          <a:prstGeom prst="rect">
            <a:avLst/>
          </a:prstGeom>
          <a:noFill/>
        </p:spPr>
        <p:txBody>
          <a:bodyPr wrap="square" rtlCol="0">
            <a:spAutoFit/>
          </a:bodyPr>
          <a:lstStyle/>
          <a:p>
            <a:pPr algn="ctr"/>
            <a:r>
              <a:rPr lang="sv-SE" sz="2800" dirty="0">
                <a:latin typeface="Segoe UI Semibold" panose="020B0702040204020203" pitchFamily="34" charset="0"/>
                <a:ea typeface="Segoe UI Emoji" panose="020B0502040204020203" pitchFamily="34" charset="0"/>
                <a:cs typeface="Segoe UI Semibold" panose="020B0702040204020203" pitchFamily="34" charset="0"/>
              </a:rPr>
              <a:t>ANNA ÅLUND</a:t>
            </a:r>
          </a:p>
          <a:p>
            <a:pPr algn="ctr"/>
            <a:r>
              <a:rPr lang="sv-SE" sz="2800" dirty="0">
                <a:latin typeface="Segoe UI Semibold" panose="020B0702040204020203" pitchFamily="34" charset="0"/>
                <a:ea typeface="Segoe UI Emoji" panose="020B0502040204020203" pitchFamily="34" charset="0"/>
                <a:cs typeface="Segoe UI Semibold" panose="020B0702040204020203" pitchFamily="34" charset="0"/>
              </a:rPr>
              <a:t>Verksamhetschef</a:t>
            </a:r>
          </a:p>
          <a:p>
            <a:pPr algn="ctr"/>
            <a:r>
              <a:rPr lang="sv-SE" sz="2800" dirty="0">
                <a:latin typeface="Segoe UI Semibold" panose="020B0702040204020203" pitchFamily="34" charset="0"/>
                <a:ea typeface="Segoe UI Emoji" panose="020B0502040204020203" pitchFamily="34" charset="0"/>
                <a:cs typeface="Segoe UI Semibold" panose="020B0702040204020203" pitchFamily="34" charset="0"/>
              </a:rPr>
              <a:t>UHR Utbildning AB</a:t>
            </a:r>
          </a:p>
          <a:p>
            <a:pPr algn="ctr"/>
            <a:r>
              <a:rPr lang="sv-SE" sz="2800" dirty="0">
                <a:latin typeface="Segoe UI Semibold" panose="020B0702040204020203" pitchFamily="34" charset="0"/>
                <a:ea typeface="Segoe UI Emoji" panose="020B0502040204020203" pitchFamily="34" charset="0"/>
                <a:cs typeface="Segoe UI Semibold" panose="020B0702040204020203" pitchFamily="34" charset="0"/>
                <a:hlinkClick r:id="rId6"/>
              </a:rPr>
              <a:t>anna.alund@uhr-utbildning.se</a:t>
            </a:r>
            <a:r>
              <a:rPr lang="sv-SE" sz="2800" dirty="0">
                <a:latin typeface="Segoe UI Semibold" panose="020B0702040204020203" pitchFamily="34" charset="0"/>
                <a:ea typeface="Segoe UI Emoji" panose="020B0502040204020203" pitchFamily="34" charset="0"/>
                <a:cs typeface="Segoe UI Semibold" panose="020B0702040204020203" pitchFamily="34" charset="0"/>
              </a:rPr>
              <a:t> </a:t>
            </a:r>
          </a:p>
          <a:p>
            <a:pPr algn="ctr"/>
            <a:r>
              <a:rPr lang="sv-SE" sz="2800" dirty="0">
                <a:latin typeface="Segoe UI Semibold" panose="020B0702040204020203" pitchFamily="34" charset="0"/>
                <a:ea typeface="Segoe UI Emoji" panose="020B0502040204020203" pitchFamily="34" charset="0"/>
                <a:cs typeface="Segoe UI Semibold" panose="020B0702040204020203" pitchFamily="34" charset="0"/>
              </a:rPr>
              <a:t>08 762 74 30</a:t>
            </a:r>
          </a:p>
        </p:txBody>
      </p:sp>
      <p:sp>
        <p:nvSpPr>
          <p:cNvPr id="4" name="Flödesschema: Lagring med sekventiell åtkomst 3">
            <a:extLst>
              <a:ext uri="{FF2B5EF4-FFF2-40B4-BE49-F238E27FC236}">
                <a16:creationId xmlns:a16="http://schemas.microsoft.com/office/drawing/2014/main" id="{209B2FCC-3C41-4B01-99BC-FAEB47A18802}"/>
              </a:ext>
            </a:extLst>
          </p:cNvPr>
          <p:cNvSpPr/>
          <p:nvPr/>
        </p:nvSpPr>
        <p:spPr>
          <a:xfrm>
            <a:off x="408365" y="2852509"/>
            <a:ext cx="2243137" cy="1361619"/>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Vi ses den 7 maj</a:t>
            </a:r>
          </a:p>
        </p:txBody>
      </p:sp>
    </p:spTree>
    <p:extLst>
      <p:ext uri="{BB962C8B-B14F-4D97-AF65-F5344CB8AC3E}">
        <p14:creationId xmlns:p14="http://schemas.microsoft.com/office/powerpoint/2010/main" val="238850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802FC137-F552-4D2D-BD12-B14886145B8B}"/>
              </a:ext>
            </a:extLst>
          </p:cNvPr>
          <p:cNvSpPr>
            <a:spLocks noGrp="1"/>
          </p:cNvSpPr>
          <p:nvPr>
            <p:ph type="body" sz="quarter" idx="14"/>
          </p:nvPr>
        </p:nvSpPr>
        <p:spPr/>
        <p:txBody>
          <a:bodyPr/>
          <a:lstStyle/>
          <a:p>
            <a:endParaRPr lang="sv-SE"/>
          </a:p>
        </p:txBody>
      </p:sp>
      <p:sp>
        <p:nvSpPr>
          <p:cNvPr id="4" name="Platshållare för bild 3">
            <a:extLst>
              <a:ext uri="{FF2B5EF4-FFF2-40B4-BE49-F238E27FC236}">
                <a16:creationId xmlns:a16="http://schemas.microsoft.com/office/drawing/2014/main" id="{1987C654-8F13-4770-8176-2B4728D46A78}"/>
              </a:ext>
            </a:extLst>
          </p:cNvPr>
          <p:cNvSpPr>
            <a:spLocks noGrp="1"/>
          </p:cNvSpPr>
          <p:nvPr>
            <p:ph type="pic" sz="quarter" idx="13"/>
          </p:nvPr>
        </p:nvSpPr>
        <p:spPr>
          <a:xfrm>
            <a:off x="838200" y="681038"/>
            <a:ext cx="10515600" cy="5495925"/>
          </a:xfrm>
          <a:prstGeom prst="rect">
            <a:avLst/>
          </a:prstGeom>
          <a:solidFill>
            <a:srgbClr val="EB66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sv-SE" dirty="0"/>
              <a:t>Hur kan man finansiera validering?</a:t>
            </a:r>
          </a:p>
          <a:p>
            <a:pPr marL="0" indent="0" algn="ctr">
              <a:buNone/>
            </a:pPr>
            <a:r>
              <a:rPr lang="sv-SE" dirty="0"/>
              <a:t>Det går att söka medel från Omställningsfonden</a:t>
            </a:r>
          </a:p>
          <a:p>
            <a:pPr marL="0" indent="0" algn="ctr">
              <a:buNone/>
            </a:pPr>
            <a:r>
              <a:rPr lang="sv-SE" dirty="0">
                <a:hlinkClick r:id="rId2"/>
              </a:rPr>
              <a:t>https://www.omstallningsfonden.se/</a:t>
            </a:r>
            <a:endParaRPr lang="sv-SE" dirty="0"/>
          </a:p>
          <a:p>
            <a:pPr marL="0" indent="0" algn="ctr">
              <a:buNone/>
            </a:pPr>
            <a:r>
              <a:rPr lang="sv-SE" dirty="0">
                <a:hlinkClick r:id="rId3"/>
              </a:rPr>
              <a:t>https://www.omstallningsfonden.se/arbeta-med-omstallning/tidig-lokal-omstallning-tlo-kl/</a:t>
            </a:r>
            <a:endParaRPr lang="sv-SE" dirty="0"/>
          </a:p>
          <a:p>
            <a:pPr marL="0" indent="0" algn="ctr">
              <a:buNone/>
            </a:pPr>
            <a:r>
              <a:rPr lang="sv-SE" dirty="0"/>
              <a:t>Det finns 250 miljoner för omställning och detta kommer att implementeras som kompetensmedel. Det kommer då att gå att söka medel under tre års perioder. </a:t>
            </a:r>
          </a:p>
          <a:p>
            <a:pPr marL="0" indent="0" algn="ctr">
              <a:buNone/>
            </a:pPr>
            <a:r>
              <a:rPr lang="sv-SE" dirty="0"/>
              <a:t>Kontakta rådgivare  för detaljerat stöd</a:t>
            </a:r>
          </a:p>
          <a:p>
            <a:pPr marL="0" indent="0" algn="ctr">
              <a:buNone/>
            </a:pPr>
            <a:r>
              <a:rPr lang="sv-SE" dirty="0">
                <a:hlinkClick r:id="rId4"/>
              </a:rPr>
              <a:t>https://www.omstallningsfonden.se/om-oss/kontakta-oss/</a:t>
            </a:r>
            <a:endParaRPr lang="sv-SE" dirty="0"/>
          </a:p>
          <a:p>
            <a:pPr marL="0" indent="0" algn="ctr">
              <a:buNone/>
            </a:pPr>
            <a:endParaRPr lang="sv-SE" dirty="0"/>
          </a:p>
        </p:txBody>
      </p:sp>
    </p:spTree>
    <p:extLst>
      <p:ext uri="{BB962C8B-B14F-4D97-AF65-F5344CB8AC3E}">
        <p14:creationId xmlns:p14="http://schemas.microsoft.com/office/powerpoint/2010/main" val="496824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388C1E35-8C66-4466-A69C-9CBF19C6B6E6}"/>
              </a:ext>
            </a:extLst>
          </p:cNvPr>
          <p:cNvSpPr txBox="1"/>
          <p:nvPr/>
        </p:nvSpPr>
        <p:spPr>
          <a:xfrm>
            <a:off x="530035" y="459452"/>
            <a:ext cx="8477834" cy="584775"/>
          </a:xfrm>
          <a:prstGeom prst="rect">
            <a:avLst/>
          </a:prstGeom>
          <a:noFill/>
        </p:spPr>
        <p:txBody>
          <a:bodyPr wrap="none" rtlCol="0">
            <a:spAutoFit/>
          </a:bodyPr>
          <a:lstStyle/>
          <a:p>
            <a:r>
              <a:rPr lang="sv-SE" sz="3200" b="1" dirty="0">
                <a:solidFill>
                  <a:srgbClr val="EB660A"/>
                </a:solidFill>
                <a:latin typeface="Segoe UI Semibold" panose="020B0702040204020203" pitchFamily="34" charset="0"/>
                <a:cs typeface="Segoe UI Semibold" panose="020B0702040204020203" pitchFamily="34" charset="0"/>
              </a:rPr>
              <a:t>SAMMANFATTNINGSVIS – VALIDERING ÄR…</a:t>
            </a:r>
          </a:p>
        </p:txBody>
      </p:sp>
      <p:sp>
        <p:nvSpPr>
          <p:cNvPr id="5" name="textruta 4">
            <a:extLst>
              <a:ext uri="{FF2B5EF4-FFF2-40B4-BE49-F238E27FC236}">
                <a16:creationId xmlns:a16="http://schemas.microsoft.com/office/drawing/2014/main" id="{8EF8A3D1-AAC6-4D62-B17D-93A5390ED709}"/>
              </a:ext>
            </a:extLst>
          </p:cNvPr>
          <p:cNvSpPr txBox="1"/>
          <p:nvPr/>
        </p:nvSpPr>
        <p:spPr>
          <a:xfrm>
            <a:off x="530035" y="1446382"/>
            <a:ext cx="10338593" cy="3901517"/>
          </a:xfrm>
          <a:prstGeom prst="rect">
            <a:avLst/>
          </a:prstGeom>
          <a:noFill/>
        </p:spPr>
        <p:txBody>
          <a:bodyPr wrap="square" rtlCol="0">
            <a:spAutoFit/>
          </a:bodyPr>
          <a:lstStyle/>
          <a:p>
            <a:pPr marL="342900" indent="-342900">
              <a:lnSpc>
                <a:spcPct val="150000"/>
              </a:lnSpc>
              <a:buFont typeface="Courier New" panose="02070309020205020404" pitchFamily="49" charset="0"/>
              <a:buChar char="o"/>
            </a:pPr>
            <a:r>
              <a:rPr lang="sv-SE" sz="2400" dirty="0">
                <a:latin typeface="Segoe UI Semibold" panose="020B0702040204020203" pitchFamily="34" charset="0"/>
                <a:cs typeface="Segoe UI Semibold" panose="020B0702040204020203" pitchFamily="34" charset="0"/>
              </a:rPr>
              <a:t>Inte en utbildning utan en metod för att fastställa någons kompetens när denne saknar intyg på detta</a:t>
            </a:r>
          </a:p>
          <a:p>
            <a:pPr marL="342900" indent="-342900">
              <a:lnSpc>
                <a:spcPct val="150000"/>
              </a:lnSpc>
              <a:buFont typeface="Courier New" panose="02070309020205020404" pitchFamily="49" charset="0"/>
              <a:buChar char="o"/>
            </a:pPr>
            <a:r>
              <a:rPr lang="sv-SE" sz="2400" dirty="0">
                <a:latin typeface="Segoe UI Semibold" panose="020B0702040204020203" pitchFamily="34" charset="0"/>
                <a:cs typeface="Segoe UI Semibold" panose="020B0702040204020203" pitchFamily="34" charset="0"/>
              </a:rPr>
              <a:t>Enda sättet att söka gesällbrev på</a:t>
            </a:r>
          </a:p>
          <a:p>
            <a:pPr marL="342900" indent="-342900">
              <a:lnSpc>
                <a:spcPct val="150000"/>
              </a:lnSpc>
              <a:buFont typeface="Courier New" panose="02070309020205020404" pitchFamily="49" charset="0"/>
              <a:buChar char="o"/>
            </a:pPr>
            <a:r>
              <a:rPr lang="sv-SE" sz="2400" dirty="0">
                <a:latin typeface="Segoe UI Semibold" panose="020B0702040204020203" pitchFamily="34" charset="0"/>
                <a:cs typeface="Segoe UI Semibold" panose="020B0702040204020203" pitchFamily="34" charset="0"/>
              </a:rPr>
              <a:t>Tidseffektiv, tar max 11 dagar</a:t>
            </a:r>
          </a:p>
          <a:p>
            <a:pPr marL="342900" indent="-342900">
              <a:lnSpc>
                <a:spcPct val="150000"/>
              </a:lnSpc>
              <a:buFont typeface="Courier New" panose="02070309020205020404" pitchFamily="49" charset="0"/>
              <a:buChar char="o"/>
            </a:pPr>
            <a:r>
              <a:rPr lang="sv-SE" sz="2400" dirty="0">
                <a:latin typeface="Segoe UI Semibold" panose="020B0702040204020203" pitchFamily="34" charset="0"/>
                <a:cs typeface="Segoe UI Semibold" panose="020B0702040204020203" pitchFamily="34" charset="0"/>
              </a:rPr>
              <a:t>En insats med goda resultat – nöjda arbetsgivare och medarbetare</a:t>
            </a:r>
          </a:p>
          <a:p>
            <a:pPr marL="342900" indent="-342900">
              <a:lnSpc>
                <a:spcPct val="150000"/>
              </a:lnSpc>
              <a:buFont typeface="Courier New" panose="02070309020205020404" pitchFamily="49" charset="0"/>
              <a:buChar char="o"/>
            </a:pPr>
            <a:r>
              <a:rPr lang="sv-SE" sz="2400" dirty="0">
                <a:latin typeface="Segoe UI Semibold" panose="020B0702040204020203" pitchFamily="34" charset="0"/>
                <a:cs typeface="Segoe UI Semibold" panose="020B0702040204020203" pitchFamily="34" charset="0"/>
              </a:rPr>
              <a:t>Ni kan finansiera validering via kompetensmedel </a:t>
            </a:r>
            <a:r>
              <a:rPr lang="sv-SE" sz="2400">
                <a:latin typeface="Segoe UI Semibold" panose="020B0702040204020203" pitchFamily="34" charset="0"/>
                <a:cs typeface="Segoe UI Semibold" panose="020B0702040204020203" pitchFamily="34" charset="0"/>
              </a:rPr>
              <a:t>från omställningsfonden</a:t>
            </a:r>
            <a:r>
              <a:rPr lang="sv-SE" sz="2400" dirty="0">
                <a:latin typeface="Segoe UI Semibold" panose="020B0702040204020203" pitchFamily="34" charset="0"/>
                <a:cs typeface="Segoe UI Semibold" panose="020B0702040204020203" pitchFamily="34" charset="0"/>
              </a:rPr>
              <a:t>.</a:t>
            </a:r>
          </a:p>
        </p:txBody>
      </p:sp>
      <p:sp>
        <p:nvSpPr>
          <p:cNvPr id="6" name="Rektangel 5">
            <a:extLst>
              <a:ext uri="{FF2B5EF4-FFF2-40B4-BE49-F238E27FC236}">
                <a16:creationId xmlns:a16="http://schemas.microsoft.com/office/drawing/2014/main" id="{5FCAB57F-3D58-4C0A-9B15-D5E1436F6EA0}"/>
              </a:ext>
            </a:extLst>
          </p:cNvPr>
          <p:cNvSpPr/>
          <p:nvPr/>
        </p:nvSpPr>
        <p:spPr>
          <a:xfrm>
            <a:off x="0" y="6643868"/>
            <a:ext cx="12192000" cy="214132"/>
          </a:xfrm>
          <a:prstGeom prst="rect">
            <a:avLst/>
          </a:prstGeom>
          <a:solidFill>
            <a:srgbClr val="EB66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8189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a:extLst>
              <a:ext uri="{FF2B5EF4-FFF2-40B4-BE49-F238E27FC236}">
                <a16:creationId xmlns:a16="http://schemas.microsoft.com/office/drawing/2014/main" id="{24B5E9AF-A516-480D-BCD8-9439109D71BF}"/>
              </a:ext>
            </a:extLst>
          </p:cNvPr>
          <p:cNvPicPr>
            <a:picLocks noGrp="1" noChangeAspect="1"/>
          </p:cNvPicPr>
          <p:nvPr>
            <p:ph type="pic" sz="quarter" idx="13"/>
          </p:nvPr>
        </p:nvPicPr>
        <p:blipFill>
          <a:blip r:embed="rId3"/>
          <a:srcRect t="11251" b="11251"/>
          <a:stretch>
            <a:fillRect/>
          </a:stretch>
        </p:blipFill>
        <p:spPr>
          <a:xfrm>
            <a:off x="259355" y="1507086"/>
            <a:ext cx="3720865" cy="1921914"/>
          </a:xfrm>
        </p:spPr>
      </p:pic>
      <p:sp>
        <p:nvSpPr>
          <p:cNvPr id="4" name="Rektangel 3">
            <a:extLst>
              <a:ext uri="{FF2B5EF4-FFF2-40B4-BE49-F238E27FC236}">
                <a16:creationId xmlns:a16="http://schemas.microsoft.com/office/drawing/2014/main" id="{46A45EEA-9E82-4F35-9E24-39E6042B9EC2}"/>
              </a:ext>
            </a:extLst>
          </p:cNvPr>
          <p:cNvSpPr/>
          <p:nvPr/>
        </p:nvSpPr>
        <p:spPr>
          <a:xfrm>
            <a:off x="3048000" y="3105835"/>
            <a:ext cx="6096000" cy="646331"/>
          </a:xfrm>
          <a:prstGeom prst="rect">
            <a:avLst/>
          </a:prstGeom>
        </p:spPr>
        <p:txBody>
          <a:bodyPr>
            <a:spAutoFit/>
          </a:bodyPr>
          <a:lstStyle/>
          <a:p>
            <a:pPr marL="828040">
              <a:spcAft>
                <a:spcPts val="0"/>
              </a:spcAft>
            </a:pPr>
            <a:r>
              <a:rPr lang="sv-SE" dirty="0">
                <a:latin typeface="Times New Roman" panose="02020603050405020304" pitchFamily="18" charset="0"/>
                <a:ea typeface="Times New Roman" panose="02020603050405020304" pitchFamily="18" charset="0"/>
                <a:cs typeface="Times New Roman" panose="02020603050405020304" pitchFamily="18" charset="0"/>
              </a:rPr>
              <a:t>.</a:t>
            </a:r>
          </a:p>
          <a:p>
            <a:pPr indent="828040">
              <a:spcAft>
                <a:spcPts val="0"/>
              </a:spcAft>
            </a:pPr>
            <a:r>
              <a:rPr lang="sv-SE" dirty="0">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5" name="textruta 4">
            <a:extLst>
              <a:ext uri="{FF2B5EF4-FFF2-40B4-BE49-F238E27FC236}">
                <a16:creationId xmlns:a16="http://schemas.microsoft.com/office/drawing/2014/main" id="{243A5DFE-6EF1-4817-A5F4-59E10B552E0B}"/>
              </a:ext>
            </a:extLst>
          </p:cNvPr>
          <p:cNvSpPr txBox="1"/>
          <p:nvPr/>
        </p:nvSpPr>
        <p:spPr>
          <a:xfrm>
            <a:off x="335318" y="195701"/>
            <a:ext cx="8625539" cy="1077218"/>
          </a:xfrm>
          <a:prstGeom prst="rect">
            <a:avLst/>
          </a:prstGeom>
          <a:noFill/>
        </p:spPr>
        <p:txBody>
          <a:bodyPr wrap="square" rtlCol="0">
            <a:spAutoFit/>
          </a:bodyPr>
          <a:lstStyle/>
          <a:p>
            <a:r>
              <a:rPr lang="sv-SE" sz="3200" b="1" dirty="0">
                <a:solidFill>
                  <a:srgbClr val="EB660A"/>
                </a:solidFill>
                <a:latin typeface="Segoe UI Semibold" panose="020B0702040204020203" pitchFamily="34" charset="0"/>
                <a:cs typeface="Segoe UI Semibold" panose="020B0702040204020203" pitchFamily="34" charset="0"/>
              </a:rPr>
              <a:t>Offentliga kök och privata Restauranger</a:t>
            </a:r>
          </a:p>
          <a:p>
            <a:r>
              <a:rPr lang="sv-SE" sz="3200" b="1" dirty="0">
                <a:solidFill>
                  <a:srgbClr val="EB660A"/>
                </a:solidFill>
                <a:latin typeface="Segoe UI Semibold" panose="020B0702040204020203" pitchFamily="34" charset="0"/>
                <a:cs typeface="Segoe UI Semibold" panose="020B0702040204020203" pitchFamily="34" charset="0"/>
              </a:rPr>
              <a:t>Nyttan med validering </a:t>
            </a:r>
          </a:p>
        </p:txBody>
      </p:sp>
      <p:sp>
        <p:nvSpPr>
          <p:cNvPr id="6" name="Rektangel 5">
            <a:extLst>
              <a:ext uri="{FF2B5EF4-FFF2-40B4-BE49-F238E27FC236}">
                <a16:creationId xmlns:a16="http://schemas.microsoft.com/office/drawing/2014/main" id="{7AADD33F-3E41-4B67-9A49-1E8C5BE2AAF9}"/>
              </a:ext>
            </a:extLst>
          </p:cNvPr>
          <p:cNvSpPr/>
          <p:nvPr/>
        </p:nvSpPr>
        <p:spPr>
          <a:xfrm>
            <a:off x="0" y="6643868"/>
            <a:ext cx="12192000" cy="214132"/>
          </a:xfrm>
          <a:prstGeom prst="rect">
            <a:avLst/>
          </a:prstGeom>
          <a:solidFill>
            <a:srgbClr val="EB66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1CE85E49-0F04-4618-9DD7-64D649A7703A}"/>
              </a:ext>
            </a:extLst>
          </p:cNvPr>
          <p:cNvPicPr>
            <a:picLocks noChangeAspect="1"/>
          </p:cNvPicPr>
          <p:nvPr/>
        </p:nvPicPr>
        <p:blipFill>
          <a:blip r:embed="rId4"/>
          <a:stretch>
            <a:fillRect/>
          </a:stretch>
        </p:blipFill>
        <p:spPr>
          <a:xfrm>
            <a:off x="9144000" y="291245"/>
            <a:ext cx="2323271" cy="3485758"/>
          </a:xfrm>
          <a:prstGeom prst="rect">
            <a:avLst/>
          </a:prstGeom>
        </p:spPr>
      </p:pic>
      <p:sp>
        <p:nvSpPr>
          <p:cNvPr id="2" name="textruta 1">
            <a:extLst>
              <a:ext uri="{FF2B5EF4-FFF2-40B4-BE49-F238E27FC236}">
                <a16:creationId xmlns:a16="http://schemas.microsoft.com/office/drawing/2014/main" id="{5E855881-0CEC-495C-A728-CDA3957EEB53}"/>
              </a:ext>
            </a:extLst>
          </p:cNvPr>
          <p:cNvSpPr txBox="1"/>
          <p:nvPr/>
        </p:nvSpPr>
        <p:spPr>
          <a:xfrm>
            <a:off x="1776414" y="3798986"/>
            <a:ext cx="4729163" cy="2431435"/>
          </a:xfrm>
          <a:prstGeom prst="rect">
            <a:avLst/>
          </a:prstGeom>
          <a:noFill/>
        </p:spPr>
        <p:txBody>
          <a:bodyPr wrap="square" rtlCol="0">
            <a:spAutoFit/>
          </a:bodyPr>
          <a:lstStyle/>
          <a:p>
            <a:r>
              <a:rPr lang="sv-SE" sz="3200" b="1" dirty="0">
                <a:solidFill>
                  <a:srgbClr val="EB660A"/>
                </a:solidFill>
                <a:latin typeface="Segoe UI Semibold" panose="020B0702040204020203" pitchFamily="34" charset="0"/>
                <a:cs typeface="Segoe UI Semibold" panose="020B0702040204020203" pitchFamily="34" charset="0"/>
              </a:rPr>
              <a:t>Individen</a:t>
            </a:r>
          </a:p>
          <a:p>
            <a:r>
              <a:rPr lang="sv-SE" sz="2400" dirty="0">
                <a:latin typeface="Segoe UI Semibold" panose="020B0702040204020203" pitchFamily="34" charset="0"/>
                <a:cs typeface="Segoe UI Semibold" panose="020B0702040204020203" pitchFamily="34" charset="0"/>
              </a:rPr>
              <a:t>Synliggöra</a:t>
            </a:r>
          </a:p>
          <a:p>
            <a:r>
              <a:rPr lang="sv-SE" sz="2400" dirty="0">
                <a:latin typeface="Segoe UI Semibold" panose="020B0702040204020203" pitchFamily="34" charset="0"/>
                <a:cs typeface="Segoe UI Semibold" panose="020B0702040204020203" pitchFamily="34" charset="0"/>
              </a:rPr>
              <a:t>Erkänna</a:t>
            </a:r>
          </a:p>
          <a:p>
            <a:r>
              <a:rPr lang="sv-SE" sz="2400" dirty="0">
                <a:latin typeface="Segoe UI Semibold" panose="020B0702040204020203" pitchFamily="34" charset="0"/>
                <a:cs typeface="Segoe UI Semibold" panose="020B0702040204020203" pitchFamily="34" charset="0"/>
              </a:rPr>
              <a:t>Stärka</a:t>
            </a:r>
          </a:p>
          <a:p>
            <a:r>
              <a:rPr lang="sv-SE" sz="2400" dirty="0">
                <a:latin typeface="Segoe UI Semibold" panose="020B0702040204020203" pitchFamily="34" charset="0"/>
                <a:cs typeface="Segoe UI Semibold" panose="020B0702040204020203" pitchFamily="34" charset="0"/>
              </a:rPr>
              <a:t>Karriär</a:t>
            </a:r>
          </a:p>
          <a:p>
            <a:r>
              <a:rPr lang="sv-SE" sz="2400" dirty="0">
                <a:latin typeface="Segoe UI Semibold" panose="020B0702040204020203" pitchFamily="34" charset="0"/>
                <a:cs typeface="Segoe UI Semibold" panose="020B0702040204020203" pitchFamily="34" charset="0"/>
              </a:rPr>
              <a:t>Kompetensutveckling</a:t>
            </a:r>
          </a:p>
        </p:txBody>
      </p:sp>
      <p:sp>
        <p:nvSpPr>
          <p:cNvPr id="8" name="Rektangel 7">
            <a:extLst>
              <a:ext uri="{FF2B5EF4-FFF2-40B4-BE49-F238E27FC236}">
                <a16:creationId xmlns:a16="http://schemas.microsoft.com/office/drawing/2014/main" id="{3291671F-5A3F-43CF-8723-C01A803CCB97}"/>
              </a:ext>
            </a:extLst>
          </p:cNvPr>
          <p:cNvSpPr/>
          <p:nvPr/>
        </p:nvSpPr>
        <p:spPr>
          <a:xfrm>
            <a:off x="7777165" y="3845152"/>
            <a:ext cx="6096000" cy="2339102"/>
          </a:xfrm>
          <a:prstGeom prst="rect">
            <a:avLst/>
          </a:prstGeom>
        </p:spPr>
        <p:txBody>
          <a:bodyPr>
            <a:spAutoFit/>
          </a:bodyPr>
          <a:lstStyle/>
          <a:p>
            <a:endParaRPr lang="sv-SE" dirty="0"/>
          </a:p>
          <a:p>
            <a:r>
              <a:rPr lang="sv-SE" sz="3200" b="1" dirty="0">
                <a:solidFill>
                  <a:srgbClr val="EB660A"/>
                </a:solidFill>
                <a:latin typeface="Segoe UI Semibold" panose="020B0702040204020203" pitchFamily="34" charset="0"/>
                <a:cs typeface="Segoe UI Semibold" panose="020B0702040204020203" pitchFamily="34" charset="0"/>
              </a:rPr>
              <a:t>Samhället</a:t>
            </a:r>
          </a:p>
          <a:p>
            <a:pPr lvl="0"/>
            <a:r>
              <a:rPr lang="sv-SE" sz="2400" dirty="0">
                <a:latin typeface="Segoe UI Semibold" panose="020B0702040204020203" pitchFamily="34" charset="0"/>
                <a:cs typeface="Segoe UI Semibold" panose="020B0702040204020203" pitchFamily="34" charset="0"/>
              </a:rPr>
              <a:t>Bidra till matchning</a:t>
            </a:r>
          </a:p>
          <a:p>
            <a:pPr lvl="0"/>
            <a:r>
              <a:rPr lang="sv-SE" sz="2400" dirty="0">
                <a:latin typeface="Segoe UI Semibold" panose="020B0702040204020203" pitchFamily="34" charset="0"/>
                <a:cs typeface="Segoe UI Semibold" panose="020B0702040204020203" pitchFamily="34" charset="0"/>
              </a:rPr>
              <a:t>Fler i jobb</a:t>
            </a:r>
          </a:p>
          <a:p>
            <a:pPr lvl="0"/>
            <a:r>
              <a:rPr lang="sv-SE" sz="2400" dirty="0">
                <a:latin typeface="Segoe UI Semibold" panose="020B0702040204020203" pitchFamily="34" charset="0"/>
                <a:cs typeface="Segoe UI Semibold" panose="020B0702040204020203" pitchFamily="34" charset="0"/>
              </a:rPr>
              <a:t>Minska utanförskap</a:t>
            </a:r>
          </a:p>
          <a:p>
            <a:pPr lvl="0"/>
            <a:r>
              <a:rPr lang="sv-SE" sz="2400" dirty="0">
                <a:latin typeface="Segoe UI Semibold" panose="020B0702040204020203" pitchFamily="34" charset="0"/>
                <a:cs typeface="Segoe UI Semibold" panose="020B0702040204020203" pitchFamily="34" charset="0"/>
              </a:rPr>
              <a:t>Förkortad utbildningstid</a:t>
            </a:r>
          </a:p>
        </p:txBody>
      </p:sp>
      <p:sp>
        <p:nvSpPr>
          <p:cNvPr id="9" name="Rektangel 8">
            <a:extLst>
              <a:ext uri="{FF2B5EF4-FFF2-40B4-BE49-F238E27FC236}">
                <a16:creationId xmlns:a16="http://schemas.microsoft.com/office/drawing/2014/main" id="{8E462636-C0AD-4E02-9E56-3F91109DAE0F}"/>
              </a:ext>
            </a:extLst>
          </p:cNvPr>
          <p:cNvSpPr/>
          <p:nvPr/>
        </p:nvSpPr>
        <p:spPr>
          <a:xfrm>
            <a:off x="4599046" y="1398002"/>
            <a:ext cx="6096000" cy="2339102"/>
          </a:xfrm>
          <a:prstGeom prst="rect">
            <a:avLst/>
          </a:prstGeom>
        </p:spPr>
        <p:txBody>
          <a:bodyPr>
            <a:spAutoFit/>
          </a:bodyPr>
          <a:lstStyle/>
          <a:p>
            <a:endParaRPr lang="sv-SE" dirty="0"/>
          </a:p>
          <a:p>
            <a:r>
              <a:rPr lang="sv-SE" sz="3200" b="1" dirty="0">
                <a:solidFill>
                  <a:srgbClr val="EB660A"/>
                </a:solidFill>
                <a:latin typeface="Segoe UI Semibold" panose="020B0702040204020203" pitchFamily="34" charset="0"/>
                <a:cs typeface="Segoe UI Semibold" panose="020B0702040204020203" pitchFamily="34" charset="0"/>
              </a:rPr>
              <a:t>Företaget/arbetsgivare</a:t>
            </a:r>
          </a:p>
          <a:p>
            <a:pPr lvl="0"/>
            <a:r>
              <a:rPr lang="sv-SE" sz="2400" dirty="0">
                <a:latin typeface="Segoe UI Semibold" panose="020B0702040204020203" pitchFamily="34" charset="0"/>
                <a:cs typeface="Segoe UI Semibold" panose="020B0702040204020203" pitchFamily="34" charset="0"/>
              </a:rPr>
              <a:t>Träffsäkrare rekrytering</a:t>
            </a:r>
          </a:p>
          <a:p>
            <a:pPr lvl="0"/>
            <a:r>
              <a:rPr lang="sv-SE" sz="2400" dirty="0">
                <a:latin typeface="Segoe UI Semibold" panose="020B0702040204020203" pitchFamily="34" charset="0"/>
                <a:cs typeface="Segoe UI Semibold" panose="020B0702040204020203" pitchFamily="34" charset="0"/>
              </a:rPr>
              <a:t>Utveckla personal</a:t>
            </a:r>
          </a:p>
          <a:p>
            <a:pPr lvl="0"/>
            <a:r>
              <a:rPr lang="sv-SE" sz="2400" dirty="0">
                <a:latin typeface="Segoe UI Semibold" panose="020B0702040204020203" pitchFamily="34" charset="0"/>
                <a:cs typeface="Segoe UI Semibold" panose="020B0702040204020203" pitchFamily="34" charset="0"/>
              </a:rPr>
              <a:t>Kvalitetssäkra egen verksamhet</a:t>
            </a:r>
          </a:p>
          <a:p>
            <a:pPr lvl="0"/>
            <a:r>
              <a:rPr lang="sv-SE" sz="2400" dirty="0">
                <a:latin typeface="Segoe UI Semibold" panose="020B0702040204020203" pitchFamily="34" charset="0"/>
                <a:cs typeface="Segoe UI Semibold" panose="020B0702040204020203" pitchFamily="34" charset="0"/>
              </a:rPr>
              <a:t>Hitta individen </a:t>
            </a:r>
          </a:p>
        </p:txBody>
      </p:sp>
    </p:spTree>
    <p:extLst>
      <p:ext uri="{BB962C8B-B14F-4D97-AF65-F5344CB8AC3E}">
        <p14:creationId xmlns:p14="http://schemas.microsoft.com/office/powerpoint/2010/main" val="2579890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 3">
            <a:extLst>
              <a:ext uri="{FF2B5EF4-FFF2-40B4-BE49-F238E27FC236}">
                <a16:creationId xmlns:a16="http://schemas.microsoft.com/office/drawing/2014/main" id="{429BB590-8F29-4B7A-BADF-0EDFE4B6BD63}"/>
              </a:ext>
            </a:extLst>
          </p:cNvPr>
          <p:cNvSpPr/>
          <p:nvPr/>
        </p:nvSpPr>
        <p:spPr>
          <a:xfrm>
            <a:off x="949036" y="374073"/>
            <a:ext cx="10293927" cy="5611092"/>
          </a:xfrm>
          <a:prstGeom prst="ellipse">
            <a:avLst/>
          </a:prstGeom>
          <a:solidFill>
            <a:srgbClr val="EB660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sv-SE"/>
              <a:t> </a:t>
            </a:r>
          </a:p>
          <a:p>
            <a:pPr fontAlgn="base"/>
            <a:r>
              <a:rPr lang="sv-SE" b="1"/>
              <a:t>Lena Hansson och Susanne Skansen från Borås samt Madelene Enarsson från Bengtsfors är chefer och certifierade yrkesbedömare och har valt att validera i sina organisationer. </a:t>
            </a:r>
            <a:r>
              <a:rPr lang="sv-SE"/>
              <a:t>  </a:t>
            </a:r>
          </a:p>
          <a:p>
            <a:pPr fontAlgn="base"/>
            <a:r>
              <a:rPr lang="sv-SE"/>
              <a:t> </a:t>
            </a:r>
          </a:p>
          <a:p>
            <a:pPr fontAlgn="base"/>
            <a:r>
              <a:rPr lang="sv-SE"/>
              <a:t>Du är välkommen att kontakta dem för att ta del av deras erfarenheter av validering.  </a:t>
            </a:r>
          </a:p>
          <a:p>
            <a:pPr fontAlgn="base"/>
            <a:r>
              <a:rPr lang="sv-SE">
                <a:hlinkClick r:id="rId3"/>
              </a:rPr>
              <a:t>Susanne.Skansen@boras.se</a:t>
            </a:r>
            <a:r>
              <a:rPr lang="sv-SE"/>
              <a:t>  </a:t>
            </a:r>
          </a:p>
          <a:p>
            <a:pPr fontAlgn="base"/>
            <a:r>
              <a:rPr lang="sv-SE" u="sng">
                <a:hlinkClick r:id="rId4"/>
              </a:rPr>
              <a:t>Lena.Hansson@boras.se</a:t>
            </a:r>
            <a:r>
              <a:rPr lang="sv-SE"/>
              <a:t> </a:t>
            </a:r>
          </a:p>
          <a:p>
            <a:pPr fontAlgn="base"/>
            <a:r>
              <a:rPr lang="sv-SE" u="sng">
                <a:hlinkClick r:id="rId5"/>
              </a:rPr>
              <a:t>Madelene.Enarsson@bengtsfors.se</a:t>
            </a:r>
            <a:r>
              <a:rPr lang="sv-SE"/>
              <a:t>  </a:t>
            </a:r>
          </a:p>
        </p:txBody>
      </p:sp>
      <p:sp>
        <p:nvSpPr>
          <p:cNvPr id="5" name="Rektangel 4">
            <a:extLst>
              <a:ext uri="{FF2B5EF4-FFF2-40B4-BE49-F238E27FC236}">
                <a16:creationId xmlns:a16="http://schemas.microsoft.com/office/drawing/2014/main" id="{A6392EB7-BEFE-49CD-B2A8-8282503BDE5F}"/>
              </a:ext>
            </a:extLst>
          </p:cNvPr>
          <p:cNvSpPr/>
          <p:nvPr/>
        </p:nvSpPr>
        <p:spPr>
          <a:xfrm>
            <a:off x="0" y="6643868"/>
            <a:ext cx="12192000" cy="214132"/>
          </a:xfrm>
          <a:prstGeom prst="rect">
            <a:avLst/>
          </a:prstGeom>
          <a:solidFill>
            <a:srgbClr val="EB66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205354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0FCA6434-DD9D-40DB-93CB-C80FC70BA1A0}"/>
              </a:ext>
            </a:extLst>
          </p:cNvPr>
          <p:cNvPicPr>
            <a:picLocks noChangeAspect="1"/>
          </p:cNvPicPr>
          <p:nvPr/>
        </p:nvPicPr>
        <p:blipFill>
          <a:blip r:embed="rId3"/>
          <a:stretch>
            <a:fillRect/>
          </a:stretch>
        </p:blipFill>
        <p:spPr>
          <a:xfrm>
            <a:off x="1151676" y="5219684"/>
            <a:ext cx="2268237" cy="830174"/>
          </a:xfrm>
          <a:prstGeom prst="rect">
            <a:avLst/>
          </a:prstGeom>
        </p:spPr>
      </p:pic>
      <p:sp>
        <p:nvSpPr>
          <p:cNvPr id="20" name="Båge 19">
            <a:extLst>
              <a:ext uri="{FF2B5EF4-FFF2-40B4-BE49-F238E27FC236}">
                <a16:creationId xmlns:a16="http://schemas.microsoft.com/office/drawing/2014/main" id="{A97020F7-E8EA-4CE6-A0B6-E6F56161EBE9}"/>
              </a:ext>
            </a:extLst>
          </p:cNvPr>
          <p:cNvSpPr/>
          <p:nvPr/>
        </p:nvSpPr>
        <p:spPr>
          <a:xfrm flipH="1">
            <a:off x="3160055" y="3742930"/>
            <a:ext cx="794629" cy="1179749"/>
          </a:xfrm>
          <a:custGeom>
            <a:avLst/>
            <a:gdLst>
              <a:gd name="connsiteX0" fmla="*/ 1324465 w 2648931"/>
              <a:gd name="connsiteY0" fmla="*/ 0 h 3044857"/>
              <a:gd name="connsiteX1" fmla="*/ 2648931 w 2648931"/>
              <a:gd name="connsiteY1" fmla="*/ 1522429 h 3044857"/>
              <a:gd name="connsiteX2" fmla="*/ 1324466 w 2648931"/>
              <a:gd name="connsiteY2" fmla="*/ 1522429 h 3044857"/>
              <a:gd name="connsiteX3" fmla="*/ 1324465 w 2648931"/>
              <a:gd name="connsiteY3" fmla="*/ 0 h 3044857"/>
              <a:gd name="connsiteX0" fmla="*/ 1324465 w 2648931"/>
              <a:gd name="connsiteY0" fmla="*/ 0 h 3044857"/>
              <a:gd name="connsiteX1" fmla="*/ 2648931 w 2648931"/>
              <a:gd name="connsiteY1" fmla="*/ 1522429 h 3044857"/>
              <a:gd name="connsiteX0" fmla="*/ 0 w 1324466"/>
              <a:gd name="connsiteY0" fmla="*/ 0 h 1522429"/>
              <a:gd name="connsiteX1" fmla="*/ 1324466 w 1324466"/>
              <a:gd name="connsiteY1" fmla="*/ 1522429 h 1522429"/>
              <a:gd name="connsiteX2" fmla="*/ 622170 w 1324466"/>
              <a:gd name="connsiteY2" fmla="*/ 919114 h 1522429"/>
              <a:gd name="connsiteX3" fmla="*/ 0 w 1324466"/>
              <a:gd name="connsiteY3" fmla="*/ 0 h 1522429"/>
              <a:gd name="connsiteX0" fmla="*/ 0 w 1324466"/>
              <a:gd name="connsiteY0" fmla="*/ 0 h 1522429"/>
              <a:gd name="connsiteX1" fmla="*/ 1324466 w 1324466"/>
              <a:gd name="connsiteY1" fmla="*/ 1522429 h 1522429"/>
              <a:gd name="connsiteX0" fmla="*/ 0 w 1324466"/>
              <a:gd name="connsiteY0" fmla="*/ 0 h 1522429"/>
              <a:gd name="connsiteX1" fmla="*/ 1324466 w 1324466"/>
              <a:gd name="connsiteY1" fmla="*/ 1522429 h 1522429"/>
              <a:gd name="connsiteX2" fmla="*/ 631597 w 1324466"/>
              <a:gd name="connsiteY2" fmla="*/ 956822 h 1522429"/>
              <a:gd name="connsiteX3" fmla="*/ 0 w 1324466"/>
              <a:gd name="connsiteY3" fmla="*/ 0 h 1522429"/>
              <a:gd name="connsiteX0" fmla="*/ 0 w 1324466"/>
              <a:gd name="connsiteY0" fmla="*/ 0 h 1522429"/>
              <a:gd name="connsiteX1" fmla="*/ 1324466 w 1324466"/>
              <a:gd name="connsiteY1" fmla="*/ 1522429 h 1522429"/>
            </a:gdLst>
            <a:ahLst/>
            <a:cxnLst>
              <a:cxn ang="0">
                <a:pos x="connsiteX0" y="connsiteY0"/>
              </a:cxn>
              <a:cxn ang="0">
                <a:pos x="connsiteX1" y="connsiteY1"/>
              </a:cxn>
            </a:cxnLst>
            <a:rect l="l" t="t" r="r" b="b"/>
            <a:pathLst>
              <a:path w="1324466" h="1522429" stroke="0" extrusionOk="0">
                <a:moveTo>
                  <a:pt x="0" y="0"/>
                </a:moveTo>
                <a:cubicBezTo>
                  <a:pt x="731482" y="0"/>
                  <a:pt x="1324466" y="681615"/>
                  <a:pt x="1324466" y="1522429"/>
                </a:cubicBezTo>
                <a:cubicBezTo>
                  <a:pt x="882978" y="1522429"/>
                  <a:pt x="1073085" y="956822"/>
                  <a:pt x="631597" y="956822"/>
                </a:cubicBezTo>
                <a:cubicBezTo>
                  <a:pt x="631597" y="449346"/>
                  <a:pt x="0" y="507476"/>
                  <a:pt x="0" y="0"/>
                </a:cubicBezTo>
                <a:close/>
              </a:path>
              <a:path w="1324466" h="1522429" fill="none">
                <a:moveTo>
                  <a:pt x="0" y="0"/>
                </a:moveTo>
                <a:cubicBezTo>
                  <a:pt x="731482" y="0"/>
                  <a:pt x="1324466" y="681615"/>
                  <a:pt x="1324466" y="1522429"/>
                </a:cubicBezTo>
              </a:path>
            </a:pathLst>
          </a:custGeom>
          <a:ln>
            <a:solidFill>
              <a:srgbClr val="EB660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1" name="Båge 19">
            <a:extLst>
              <a:ext uri="{FF2B5EF4-FFF2-40B4-BE49-F238E27FC236}">
                <a16:creationId xmlns:a16="http://schemas.microsoft.com/office/drawing/2014/main" id="{64C58B62-DBDB-4F4D-8193-4380B5CD1FD5}"/>
              </a:ext>
            </a:extLst>
          </p:cNvPr>
          <p:cNvSpPr/>
          <p:nvPr/>
        </p:nvSpPr>
        <p:spPr>
          <a:xfrm>
            <a:off x="8009814" y="3888690"/>
            <a:ext cx="666894" cy="1179749"/>
          </a:xfrm>
          <a:custGeom>
            <a:avLst/>
            <a:gdLst>
              <a:gd name="connsiteX0" fmla="*/ 1324465 w 2648931"/>
              <a:gd name="connsiteY0" fmla="*/ 0 h 3044857"/>
              <a:gd name="connsiteX1" fmla="*/ 2648931 w 2648931"/>
              <a:gd name="connsiteY1" fmla="*/ 1522429 h 3044857"/>
              <a:gd name="connsiteX2" fmla="*/ 1324466 w 2648931"/>
              <a:gd name="connsiteY2" fmla="*/ 1522429 h 3044857"/>
              <a:gd name="connsiteX3" fmla="*/ 1324465 w 2648931"/>
              <a:gd name="connsiteY3" fmla="*/ 0 h 3044857"/>
              <a:gd name="connsiteX0" fmla="*/ 1324465 w 2648931"/>
              <a:gd name="connsiteY0" fmla="*/ 0 h 3044857"/>
              <a:gd name="connsiteX1" fmla="*/ 2648931 w 2648931"/>
              <a:gd name="connsiteY1" fmla="*/ 1522429 h 3044857"/>
              <a:gd name="connsiteX0" fmla="*/ 0 w 1324466"/>
              <a:gd name="connsiteY0" fmla="*/ 0 h 1522429"/>
              <a:gd name="connsiteX1" fmla="*/ 1324466 w 1324466"/>
              <a:gd name="connsiteY1" fmla="*/ 1522429 h 1522429"/>
              <a:gd name="connsiteX2" fmla="*/ 622170 w 1324466"/>
              <a:gd name="connsiteY2" fmla="*/ 919114 h 1522429"/>
              <a:gd name="connsiteX3" fmla="*/ 0 w 1324466"/>
              <a:gd name="connsiteY3" fmla="*/ 0 h 1522429"/>
              <a:gd name="connsiteX0" fmla="*/ 0 w 1324466"/>
              <a:gd name="connsiteY0" fmla="*/ 0 h 1522429"/>
              <a:gd name="connsiteX1" fmla="*/ 1324466 w 1324466"/>
              <a:gd name="connsiteY1" fmla="*/ 1522429 h 1522429"/>
              <a:gd name="connsiteX0" fmla="*/ 0 w 1324466"/>
              <a:gd name="connsiteY0" fmla="*/ 0 h 1522429"/>
              <a:gd name="connsiteX1" fmla="*/ 1324466 w 1324466"/>
              <a:gd name="connsiteY1" fmla="*/ 1522429 h 1522429"/>
              <a:gd name="connsiteX2" fmla="*/ 631597 w 1324466"/>
              <a:gd name="connsiteY2" fmla="*/ 956822 h 1522429"/>
              <a:gd name="connsiteX3" fmla="*/ 0 w 1324466"/>
              <a:gd name="connsiteY3" fmla="*/ 0 h 1522429"/>
              <a:gd name="connsiteX0" fmla="*/ 0 w 1324466"/>
              <a:gd name="connsiteY0" fmla="*/ 0 h 1522429"/>
              <a:gd name="connsiteX1" fmla="*/ 1324466 w 1324466"/>
              <a:gd name="connsiteY1" fmla="*/ 1522429 h 1522429"/>
            </a:gdLst>
            <a:ahLst/>
            <a:cxnLst>
              <a:cxn ang="0">
                <a:pos x="connsiteX0" y="connsiteY0"/>
              </a:cxn>
              <a:cxn ang="0">
                <a:pos x="connsiteX1" y="connsiteY1"/>
              </a:cxn>
            </a:cxnLst>
            <a:rect l="l" t="t" r="r" b="b"/>
            <a:pathLst>
              <a:path w="1324466" h="1522429" stroke="0" extrusionOk="0">
                <a:moveTo>
                  <a:pt x="0" y="0"/>
                </a:moveTo>
                <a:cubicBezTo>
                  <a:pt x="731482" y="0"/>
                  <a:pt x="1324466" y="681615"/>
                  <a:pt x="1324466" y="1522429"/>
                </a:cubicBezTo>
                <a:cubicBezTo>
                  <a:pt x="882978" y="1522429"/>
                  <a:pt x="1073085" y="956822"/>
                  <a:pt x="631597" y="956822"/>
                </a:cubicBezTo>
                <a:cubicBezTo>
                  <a:pt x="631597" y="449346"/>
                  <a:pt x="0" y="507476"/>
                  <a:pt x="0" y="0"/>
                </a:cubicBezTo>
                <a:close/>
              </a:path>
              <a:path w="1324466" h="1522429" fill="none">
                <a:moveTo>
                  <a:pt x="0" y="0"/>
                </a:moveTo>
                <a:cubicBezTo>
                  <a:pt x="731482" y="0"/>
                  <a:pt x="1324466" y="681615"/>
                  <a:pt x="1324466" y="1522429"/>
                </a:cubicBezTo>
              </a:path>
            </a:pathLst>
          </a:custGeom>
          <a:ln>
            <a:solidFill>
              <a:srgbClr val="EB660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2" name="textruta 21">
            <a:extLst>
              <a:ext uri="{FF2B5EF4-FFF2-40B4-BE49-F238E27FC236}">
                <a16:creationId xmlns:a16="http://schemas.microsoft.com/office/drawing/2014/main" id="{FED049FD-DB8F-4FCB-ABB9-57BEDDAF1A94}"/>
              </a:ext>
            </a:extLst>
          </p:cNvPr>
          <p:cNvSpPr txBox="1"/>
          <p:nvPr/>
        </p:nvSpPr>
        <p:spPr>
          <a:xfrm>
            <a:off x="693920" y="390784"/>
            <a:ext cx="6521529" cy="1077218"/>
          </a:xfrm>
          <a:prstGeom prst="rect">
            <a:avLst/>
          </a:prstGeom>
          <a:noFill/>
        </p:spPr>
        <p:txBody>
          <a:bodyPr wrap="none" rtlCol="0">
            <a:spAutoFit/>
          </a:bodyPr>
          <a:lstStyle/>
          <a:p>
            <a:r>
              <a:rPr lang="sv-SE" sz="3200" b="1" dirty="0">
                <a:solidFill>
                  <a:srgbClr val="EB660A"/>
                </a:solidFill>
                <a:latin typeface="Segoe UI Semibold" panose="020B0702040204020203" pitchFamily="34" charset="0"/>
                <a:cs typeface="Segoe UI Semibold" panose="020B0702040204020203" pitchFamily="34" charset="0"/>
              </a:rPr>
              <a:t>Verktyg för Kompetensförsörjning</a:t>
            </a:r>
          </a:p>
          <a:p>
            <a:r>
              <a:rPr lang="sv-SE" sz="3200" b="1" dirty="0">
                <a:solidFill>
                  <a:srgbClr val="EB660A"/>
                </a:solidFill>
                <a:latin typeface="Segoe UI Semibold" panose="020B0702040204020203" pitchFamily="34" charset="0"/>
                <a:cs typeface="Segoe UI Semibold" panose="020B0702040204020203" pitchFamily="34" charset="0"/>
              </a:rPr>
              <a:t>Nationell legitimitet</a:t>
            </a:r>
          </a:p>
        </p:txBody>
      </p:sp>
      <p:pic>
        <p:nvPicPr>
          <p:cNvPr id="26" name="Bildobjekt 25">
            <a:extLst>
              <a:ext uri="{FF2B5EF4-FFF2-40B4-BE49-F238E27FC236}">
                <a16:creationId xmlns:a16="http://schemas.microsoft.com/office/drawing/2014/main" id="{7633F844-72D7-4D26-BB29-ACA20A0AF8DB}"/>
              </a:ext>
            </a:extLst>
          </p:cNvPr>
          <p:cNvPicPr>
            <a:picLocks noChangeAspect="1"/>
          </p:cNvPicPr>
          <p:nvPr/>
        </p:nvPicPr>
        <p:blipFill>
          <a:blip r:embed="rId4"/>
          <a:stretch>
            <a:fillRect/>
          </a:stretch>
        </p:blipFill>
        <p:spPr>
          <a:xfrm>
            <a:off x="5225124" y="2323403"/>
            <a:ext cx="1916258" cy="1907927"/>
          </a:xfrm>
          <a:prstGeom prst="rect">
            <a:avLst/>
          </a:prstGeom>
        </p:spPr>
      </p:pic>
      <p:sp>
        <p:nvSpPr>
          <p:cNvPr id="11" name="Rektangel 10">
            <a:extLst>
              <a:ext uri="{FF2B5EF4-FFF2-40B4-BE49-F238E27FC236}">
                <a16:creationId xmlns:a16="http://schemas.microsoft.com/office/drawing/2014/main" id="{982B1C3E-EED4-4B04-BBF6-1CE98FAC5272}"/>
              </a:ext>
            </a:extLst>
          </p:cNvPr>
          <p:cNvSpPr/>
          <p:nvPr/>
        </p:nvSpPr>
        <p:spPr>
          <a:xfrm>
            <a:off x="0" y="6643868"/>
            <a:ext cx="12192000" cy="214132"/>
          </a:xfrm>
          <a:prstGeom prst="rect">
            <a:avLst/>
          </a:prstGeom>
          <a:solidFill>
            <a:srgbClr val="EB66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4">
            <a:extLst>
              <a:ext uri="{FF2B5EF4-FFF2-40B4-BE49-F238E27FC236}">
                <a16:creationId xmlns:a16="http://schemas.microsoft.com/office/drawing/2014/main" id="{06E9A8A1-BE0C-40D3-95F2-17C723AA6415}"/>
              </a:ext>
            </a:extLst>
          </p:cNvPr>
          <p:cNvPicPr>
            <a:picLocks noChangeAspect="1"/>
          </p:cNvPicPr>
          <p:nvPr/>
        </p:nvPicPr>
        <p:blipFill>
          <a:blip r:embed="rId5"/>
          <a:stretch>
            <a:fillRect/>
          </a:stretch>
        </p:blipFill>
        <p:spPr>
          <a:xfrm>
            <a:off x="5397179" y="5144493"/>
            <a:ext cx="5892165" cy="980555"/>
          </a:xfrm>
          <a:prstGeom prst="rect">
            <a:avLst/>
          </a:prstGeom>
        </p:spPr>
      </p:pic>
      <p:pic>
        <p:nvPicPr>
          <p:cNvPr id="10" name="image1.jpeg" descr="thumbnail.jpg">
            <a:extLst>
              <a:ext uri="{FF2B5EF4-FFF2-40B4-BE49-F238E27FC236}">
                <a16:creationId xmlns:a16="http://schemas.microsoft.com/office/drawing/2014/main" id="{17005603-47F4-41F9-ABCA-51540F49556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93818" y="287161"/>
            <a:ext cx="3146265" cy="1225491"/>
          </a:xfrm>
          <a:prstGeom prst="rect">
            <a:avLst/>
          </a:prstGeom>
          <a:ln w="12700">
            <a:miter lim="400000"/>
          </a:ln>
        </p:spPr>
      </p:pic>
    </p:spTree>
    <p:extLst>
      <p:ext uri="{BB962C8B-B14F-4D97-AF65-F5344CB8AC3E}">
        <p14:creationId xmlns:p14="http://schemas.microsoft.com/office/powerpoint/2010/main" val="2598481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3299B9A2-F34C-4DE5-8ADA-DEED06E8E175}"/>
              </a:ext>
            </a:extLst>
          </p:cNvPr>
          <p:cNvSpPr txBox="1"/>
          <p:nvPr/>
        </p:nvSpPr>
        <p:spPr>
          <a:xfrm>
            <a:off x="644335" y="459452"/>
            <a:ext cx="9228424" cy="584775"/>
          </a:xfrm>
          <a:prstGeom prst="rect">
            <a:avLst/>
          </a:prstGeom>
          <a:noFill/>
        </p:spPr>
        <p:txBody>
          <a:bodyPr wrap="none" rtlCol="0">
            <a:spAutoFit/>
          </a:bodyPr>
          <a:lstStyle/>
          <a:p>
            <a:r>
              <a:rPr lang="sv-SE" sz="3200" b="1" dirty="0">
                <a:solidFill>
                  <a:srgbClr val="EB660A"/>
                </a:solidFill>
                <a:latin typeface="Segoe UI Semibold" panose="020B0702040204020203" pitchFamily="34" charset="0"/>
                <a:cs typeface="Segoe UI Semibold" panose="020B0702040204020203" pitchFamily="34" charset="0"/>
              </a:rPr>
              <a:t>VALIDERING KAN GÖRAS I FYRA OLIKA YRKEN</a:t>
            </a:r>
          </a:p>
        </p:txBody>
      </p:sp>
      <p:pic>
        <p:nvPicPr>
          <p:cNvPr id="6" name="Bildobjekt 3" descr="Bildobjekt 3">
            <a:extLst>
              <a:ext uri="{FF2B5EF4-FFF2-40B4-BE49-F238E27FC236}">
                <a16:creationId xmlns:a16="http://schemas.microsoft.com/office/drawing/2014/main" id="{D3FBC7E5-4A53-4DB0-A616-F95D0C5039AD}"/>
              </a:ext>
            </a:extLst>
          </p:cNvPr>
          <p:cNvPicPr>
            <a:picLocks noChangeAspect="1"/>
          </p:cNvPicPr>
          <p:nvPr/>
        </p:nvPicPr>
        <p:blipFill>
          <a:blip r:embed="rId3"/>
          <a:stretch>
            <a:fillRect/>
          </a:stretch>
        </p:blipFill>
        <p:spPr>
          <a:xfrm>
            <a:off x="644335" y="2454647"/>
            <a:ext cx="10320812" cy="2477973"/>
          </a:xfrm>
          <a:prstGeom prst="rect">
            <a:avLst/>
          </a:prstGeom>
          <a:ln w="12700">
            <a:miter lim="400000"/>
          </a:ln>
        </p:spPr>
      </p:pic>
      <p:sp>
        <p:nvSpPr>
          <p:cNvPr id="2" name="Ellips 1">
            <a:extLst>
              <a:ext uri="{FF2B5EF4-FFF2-40B4-BE49-F238E27FC236}">
                <a16:creationId xmlns:a16="http://schemas.microsoft.com/office/drawing/2014/main" id="{0225D48E-4EEA-433B-B4F0-F97E3A16F701}"/>
              </a:ext>
            </a:extLst>
          </p:cNvPr>
          <p:cNvSpPr/>
          <p:nvPr/>
        </p:nvSpPr>
        <p:spPr>
          <a:xfrm>
            <a:off x="2967790" y="1985148"/>
            <a:ext cx="3400926" cy="3416969"/>
          </a:xfrm>
          <a:prstGeom prst="ellipse">
            <a:avLst/>
          </a:prstGeom>
          <a:noFill/>
          <a:ln>
            <a:solidFill>
              <a:srgbClr val="EB66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ektangel 4">
            <a:extLst>
              <a:ext uri="{FF2B5EF4-FFF2-40B4-BE49-F238E27FC236}">
                <a16:creationId xmlns:a16="http://schemas.microsoft.com/office/drawing/2014/main" id="{35D026C4-0D79-4D9C-B81C-85A6C46BB53D}"/>
              </a:ext>
            </a:extLst>
          </p:cNvPr>
          <p:cNvSpPr/>
          <p:nvPr/>
        </p:nvSpPr>
        <p:spPr>
          <a:xfrm>
            <a:off x="0" y="6643868"/>
            <a:ext cx="12192000" cy="214132"/>
          </a:xfrm>
          <a:prstGeom prst="rect">
            <a:avLst/>
          </a:prstGeom>
          <a:solidFill>
            <a:srgbClr val="EB66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27454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4" descr="Bildobjekt 4">
            <a:extLst>
              <a:ext uri="{FF2B5EF4-FFF2-40B4-BE49-F238E27FC236}">
                <a16:creationId xmlns:a16="http://schemas.microsoft.com/office/drawing/2014/main" id="{E089FECA-0174-42EE-B00B-3E67FCFD742B}"/>
              </a:ext>
            </a:extLst>
          </p:cNvPr>
          <p:cNvPicPr>
            <a:picLocks noChangeAspect="1"/>
          </p:cNvPicPr>
          <p:nvPr/>
        </p:nvPicPr>
        <p:blipFill>
          <a:blip r:embed="rId3"/>
          <a:stretch>
            <a:fillRect/>
          </a:stretch>
        </p:blipFill>
        <p:spPr>
          <a:xfrm>
            <a:off x="139245" y="0"/>
            <a:ext cx="12192000" cy="6858000"/>
          </a:xfrm>
          <a:prstGeom prst="rect">
            <a:avLst/>
          </a:prstGeom>
          <a:ln w="12700">
            <a:miter lim="400000"/>
          </a:ln>
        </p:spPr>
      </p:pic>
      <p:sp>
        <p:nvSpPr>
          <p:cNvPr id="6" name="Ellips 5">
            <a:extLst>
              <a:ext uri="{FF2B5EF4-FFF2-40B4-BE49-F238E27FC236}">
                <a16:creationId xmlns:a16="http://schemas.microsoft.com/office/drawing/2014/main" id="{93062316-8E86-4A54-9B01-CEA1CD68094F}"/>
              </a:ext>
            </a:extLst>
          </p:cNvPr>
          <p:cNvSpPr/>
          <p:nvPr/>
        </p:nvSpPr>
        <p:spPr>
          <a:xfrm rot="589022">
            <a:off x="7722349" y="1914994"/>
            <a:ext cx="3863666" cy="1717899"/>
          </a:xfrm>
          <a:prstGeom prst="ellipse">
            <a:avLst/>
          </a:prstGeom>
          <a:solidFill>
            <a:srgbClr val="EB660A"/>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dirty="0">
                <a:latin typeface="Segoe UI Semibold" panose="020B0702040204020203" pitchFamily="34" charset="0"/>
                <a:cs typeface="Segoe UI Semibold" panose="020B0702040204020203" pitchFamily="34" charset="0"/>
              </a:rPr>
              <a:t> Endags utbildning</a:t>
            </a:r>
          </a:p>
          <a:p>
            <a:pPr algn="ctr"/>
            <a:r>
              <a:rPr lang="sv-SE" sz="2400" dirty="0">
                <a:latin typeface="Segoe UI Semibold" panose="020B0702040204020203" pitchFamily="34" charset="0"/>
                <a:cs typeface="Segoe UI Semibold" panose="020B0702040204020203" pitchFamily="34" charset="0"/>
              </a:rPr>
              <a:t>Kan göras digitalt</a:t>
            </a:r>
          </a:p>
        </p:txBody>
      </p:sp>
      <p:pic>
        <p:nvPicPr>
          <p:cNvPr id="8" name="Bildobjekt 7">
            <a:extLst>
              <a:ext uri="{FF2B5EF4-FFF2-40B4-BE49-F238E27FC236}">
                <a16:creationId xmlns:a16="http://schemas.microsoft.com/office/drawing/2014/main" id="{EF7912E0-6494-4E06-8E7F-02196D0A829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747" b="97380" l="0" r="98261">
                        <a14:foregroundMark x1="16522" y1="42358" x2="16522" y2="42358"/>
                        <a14:foregroundMark x1="41304" y1="44978" x2="41304" y2="44978"/>
                        <a14:foregroundMark x1="64783" y1="47162" x2="64783" y2="47162"/>
                        <a14:foregroundMark x1="65217" y1="52402" x2="65217" y2="52402"/>
                        <a14:foregroundMark x1="64783" y1="42795" x2="64783" y2="42795"/>
                        <a14:foregroundMark x1="76522" y1="41921" x2="76522" y2="41921"/>
                        <a14:foregroundMark x1="19565" y1="67686" x2="19565" y2="67686"/>
                        <a14:foregroundMark x1="19130" y1="69432" x2="19130" y2="69432"/>
                        <a14:foregroundMark x1="26087" y1="54148" x2="26087" y2="54148"/>
                        <a14:foregroundMark x1="26087" y1="43668" x2="26087" y2="43668"/>
                        <a14:foregroundMark x1="27826" y1="27511" x2="27826" y2="27511"/>
                        <a14:foregroundMark x1="43043" y1="20087" x2="63478" y2="30568"/>
                        <a14:foregroundMark x1="52174" y1="9607" x2="34348" y2="27511"/>
                        <a14:foregroundMark x1="34348" y1="27511" x2="46522" y2="17467"/>
                        <a14:foregroundMark x1="870" y1="47162" x2="9130" y2="22271"/>
                        <a14:foregroundMark x1="9130" y1="22271" x2="29130" y2="6987"/>
                        <a14:foregroundMark x1="29130" y1="6987" x2="53913" y2="1747"/>
                        <a14:foregroundMark x1="53913" y1="1747" x2="77391" y2="12227"/>
                        <a14:foregroundMark x1="77391" y1="12227" x2="92609" y2="34498"/>
                        <a14:foregroundMark x1="92609" y1="34498" x2="93913" y2="62009"/>
                        <a14:foregroundMark x1="93913" y1="62009" x2="76957" y2="86026"/>
                        <a14:foregroundMark x1="76957" y1="86026" x2="53043" y2="97380"/>
                        <a14:foregroundMark x1="53043" y1="97380" x2="20435" y2="99563"/>
                        <a14:foregroundMark x1="20435" y1="99563" x2="0" y2="82533"/>
                        <a14:foregroundMark x1="0" y1="82533" x2="2609" y2="47162"/>
                        <a14:foregroundMark x1="10435" y1="47598" x2="10435" y2="73799"/>
                        <a14:foregroundMark x1="10435" y1="73799" x2="38696" y2="88210"/>
                        <a14:foregroundMark x1="38696" y1="88210" x2="63913" y2="83843"/>
                        <a14:foregroundMark x1="63913" y1="83843" x2="4348" y2="91266"/>
                        <a14:foregroundMark x1="4348" y1="91266" x2="33478" y2="90830"/>
                        <a14:foregroundMark x1="33478" y1="90830" x2="62174" y2="93013"/>
                        <a14:foregroundMark x1="62174" y1="93013" x2="34783" y2="97380"/>
                        <a14:foregroundMark x1="34783" y1="97380" x2="61304" y2="85153"/>
                        <a14:foregroundMark x1="61304" y1="85153" x2="21304" y2="76419"/>
                        <a14:foregroundMark x1="21304" y1="76419" x2="51739" y2="77293"/>
                        <a14:foregroundMark x1="51739" y1="77293" x2="5217" y2="65502"/>
                        <a14:foregroundMark x1="5217" y1="65502" x2="33043" y2="58515"/>
                        <a14:foregroundMark x1="33043" y1="58515" x2="60870" y2="58515"/>
                        <a14:foregroundMark x1="60870" y1="58515" x2="56522" y2="83843"/>
                        <a14:foregroundMark x1="56522" y1="83843" x2="73478" y2="39301"/>
                        <a14:foregroundMark x1="73478" y1="39301" x2="66087" y2="68996"/>
                        <a14:foregroundMark x1="66087" y1="68996" x2="53913" y2="35808"/>
                        <a14:foregroundMark x1="53913" y1="35808" x2="53478" y2="48035"/>
                        <a14:foregroundMark x1="15217" y1="36245" x2="26087" y2="62445"/>
                        <a14:foregroundMark x1="26087" y1="62445" x2="48696" y2="73799"/>
                        <a14:foregroundMark x1="48696" y1="73799" x2="77826" y2="71179"/>
                        <a14:foregroundMark x1="77826" y1="71179" x2="99130" y2="56332"/>
                        <a14:foregroundMark x1="99130" y1="56332" x2="93043" y2="31004"/>
                        <a14:foregroundMark x1="93043" y1="31004" x2="98261" y2="62445"/>
                        <a14:foregroundMark x1="98261" y1="62445" x2="79565" y2="68122"/>
                        <a14:foregroundMark x1="81739" y1="52838" x2="72609" y2="28384"/>
                        <a14:foregroundMark x1="72609" y1="28384" x2="53913" y2="56332"/>
                        <a14:foregroundMark x1="53913" y1="56332" x2="51304" y2="81223"/>
                        <a14:foregroundMark x1="51304" y1="81223" x2="76957" y2="58079"/>
                        <a14:foregroundMark x1="76957" y1="58079" x2="69130" y2="6550"/>
                        <a14:foregroundMark x1="69130" y1="6550" x2="44348" y2="1747"/>
                        <a14:foregroundMark x1="44348" y1="1747" x2="71304" y2="6550"/>
                        <a14:foregroundMark x1="42174" y1="56769" x2="40870" y2="31004"/>
                        <a14:foregroundMark x1="40870" y1="31004" x2="50435" y2="55895"/>
                        <a14:foregroundMark x1="50435" y1="55895" x2="29130" y2="70742"/>
                        <a14:foregroundMark x1="29130" y1="70742" x2="27826" y2="38428"/>
                        <a14:foregroundMark x1="27826" y1="38428" x2="26522" y2="64629"/>
                        <a14:foregroundMark x1="26522" y1="64629" x2="32609" y2="37118"/>
                        <a14:foregroundMark x1="32609" y1="37118" x2="36957" y2="61572"/>
                        <a14:foregroundMark x1="36957" y1="61572" x2="63043" y2="64629"/>
                        <a14:foregroundMark x1="63043" y1="64629" x2="73913" y2="62009"/>
                        <a14:foregroundMark x1="51304" y1="66376" x2="85652" y2="68559"/>
                        <a14:foregroundMark x1="62174" y1="68122" x2="39130" y2="57205"/>
                        <a14:foregroundMark x1="39130" y1="57205" x2="39565" y2="32751"/>
                        <a14:foregroundMark x1="53043" y1="66812" x2="46957" y2="69432"/>
                      </a14:backgroundRemoval>
                    </a14:imgEffect>
                  </a14:imgLayer>
                </a14:imgProps>
              </a:ext>
            </a:extLst>
          </a:blip>
          <a:stretch>
            <a:fillRect/>
          </a:stretch>
        </p:blipFill>
        <p:spPr>
          <a:xfrm>
            <a:off x="632950" y="1277707"/>
            <a:ext cx="1195070" cy="1189874"/>
          </a:xfrm>
          <a:prstGeom prst="rect">
            <a:avLst/>
          </a:prstGeom>
        </p:spPr>
      </p:pic>
      <p:sp>
        <p:nvSpPr>
          <p:cNvPr id="4" name="textruta 3">
            <a:extLst>
              <a:ext uri="{FF2B5EF4-FFF2-40B4-BE49-F238E27FC236}">
                <a16:creationId xmlns:a16="http://schemas.microsoft.com/office/drawing/2014/main" id="{FF4F125D-EAE2-40A7-B622-B7BD73F2A0F6}"/>
              </a:ext>
            </a:extLst>
          </p:cNvPr>
          <p:cNvSpPr txBox="1"/>
          <p:nvPr/>
        </p:nvSpPr>
        <p:spPr>
          <a:xfrm rot="20976899">
            <a:off x="-10496" y="676139"/>
            <a:ext cx="3677032" cy="461665"/>
          </a:xfrm>
          <a:prstGeom prst="rect">
            <a:avLst/>
          </a:prstGeom>
          <a:noFill/>
        </p:spPr>
        <p:txBody>
          <a:bodyPr wrap="none" rtlCol="0">
            <a:spAutoFit/>
          </a:bodyPr>
          <a:lstStyle/>
          <a:p>
            <a:r>
              <a:rPr lang="sv-SE" sz="2400" dirty="0">
                <a:solidFill>
                  <a:srgbClr val="EB660A"/>
                </a:solidFill>
                <a:latin typeface="Segoe UI Semibold" panose="020B0702040204020203" pitchFamily="34" charset="0"/>
                <a:cs typeface="Segoe UI Semibold" panose="020B0702040204020203" pitchFamily="34" charset="0"/>
              </a:rPr>
              <a:t>ALLA YB CERTIFIERAS AV</a:t>
            </a:r>
          </a:p>
        </p:txBody>
      </p:sp>
      <p:sp>
        <p:nvSpPr>
          <p:cNvPr id="7" name="Rektangel 6">
            <a:extLst>
              <a:ext uri="{FF2B5EF4-FFF2-40B4-BE49-F238E27FC236}">
                <a16:creationId xmlns:a16="http://schemas.microsoft.com/office/drawing/2014/main" id="{1D5E5E62-AFAE-4693-BCED-F79675FEC551}"/>
              </a:ext>
            </a:extLst>
          </p:cNvPr>
          <p:cNvSpPr/>
          <p:nvPr/>
        </p:nvSpPr>
        <p:spPr>
          <a:xfrm>
            <a:off x="0" y="6643868"/>
            <a:ext cx="12192000" cy="214132"/>
          </a:xfrm>
          <a:prstGeom prst="rect">
            <a:avLst/>
          </a:prstGeom>
          <a:solidFill>
            <a:srgbClr val="EB66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ektangel 1">
            <a:extLst>
              <a:ext uri="{FF2B5EF4-FFF2-40B4-BE49-F238E27FC236}">
                <a16:creationId xmlns:a16="http://schemas.microsoft.com/office/drawing/2014/main" id="{7878CEB4-A921-4502-8B5E-576BEC7F15CB}"/>
              </a:ext>
            </a:extLst>
          </p:cNvPr>
          <p:cNvSpPr/>
          <p:nvPr/>
        </p:nvSpPr>
        <p:spPr>
          <a:xfrm>
            <a:off x="2980517" y="4705248"/>
            <a:ext cx="6096000" cy="369332"/>
          </a:xfrm>
          <a:prstGeom prst="rect">
            <a:avLst/>
          </a:prstGeom>
        </p:spPr>
        <p:txBody>
          <a:bodyPr>
            <a:spAutoFit/>
          </a:bodyPr>
          <a:lstStyle/>
          <a:p>
            <a:pPr>
              <a:spcAft>
                <a:spcPts val="0"/>
              </a:spcAft>
            </a:pPr>
            <a:endParaRPr lang="sv-SE"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Ellips 9">
            <a:extLst>
              <a:ext uri="{FF2B5EF4-FFF2-40B4-BE49-F238E27FC236}">
                <a16:creationId xmlns:a16="http://schemas.microsoft.com/office/drawing/2014/main" id="{02F43D16-5B7D-44B4-8F89-3BAED1AA35AB}"/>
              </a:ext>
            </a:extLst>
          </p:cNvPr>
          <p:cNvSpPr/>
          <p:nvPr/>
        </p:nvSpPr>
        <p:spPr>
          <a:xfrm rot="589022">
            <a:off x="2655985" y="3546940"/>
            <a:ext cx="3863666" cy="3003669"/>
          </a:xfrm>
          <a:prstGeom prst="ellipse">
            <a:avLst/>
          </a:prstGeom>
          <a:solidFill>
            <a:srgbClr val="EB660A"/>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dirty="0">
                <a:latin typeface="Segoe UI Semibold" panose="020B0702040204020203" pitchFamily="34" charset="0"/>
                <a:cs typeface="Segoe UI Semibold" panose="020B0702040204020203" pitchFamily="34" charset="0"/>
              </a:rPr>
              <a:t>Ca 300 yrkesbedömare står redo att validera</a:t>
            </a:r>
          </a:p>
          <a:p>
            <a:pPr algn="ctr"/>
            <a:r>
              <a:rPr lang="sv-SE" sz="2400" dirty="0">
                <a:latin typeface="Segoe UI Semibold" panose="020B0702040204020203" pitchFamily="34" charset="0"/>
                <a:cs typeface="Segoe UI Semibold" panose="020B0702040204020203" pitchFamily="34" charset="0"/>
              </a:rPr>
              <a:t>De är arbetsgivare!!</a:t>
            </a:r>
          </a:p>
        </p:txBody>
      </p:sp>
    </p:spTree>
    <p:extLst>
      <p:ext uri="{BB962C8B-B14F-4D97-AF65-F5344CB8AC3E}">
        <p14:creationId xmlns:p14="http://schemas.microsoft.com/office/powerpoint/2010/main" val="358650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114BDB2-6140-4094-8083-F53AE46344C8}"/>
              </a:ext>
            </a:extLst>
          </p:cNvPr>
          <p:cNvSpPr>
            <a:spLocks noGrp="1"/>
          </p:cNvSpPr>
          <p:nvPr>
            <p:ph idx="1"/>
          </p:nvPr>
        </p:nvSpPr>
        <p:spPr>
          <a:xfrm>
            <a:off x="-557951" y="926271"/>
            <a:ext cx="4613225" cy="4761491"/>
          </a:xfrm>
          <a:prstGeom prst="ellipse">
            <a:avLst/>
          </a:prstGeom>
          <a:solidFill>
            <a:srgbClr val="EB660A"/>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sv-SE" sz="2400" dirty="0">
                <a:latin typeface="Segoe UI Semibold" panose="020B0702040204020203" pitchFamily="34" charset="0"/>
                <a:cs typeface="Segoe UI Semibold" panose="020B0702040204020203" pitchFamily="34" charset="0"/>
              </a:rPr>
              <a:t>Vem är yrkesbedömaren för validering kock?</a:t>
            </a:r>
          </a:p>
          <a:p>
            <a:pPr marL="0" indent="0" algn="ctr">
              <a:buNone/>
            </a:pPr>
            <a:endParaRPr lang="sv-SE" sz="2400" dirty="0">
              <a:latin typeface="Segoe UI Semibold" panose="020B0702040204020203" pitchFamily="34" charset="0"/>
              <a:cs typeface="Segoe UI Semibold" panose="020B0702040204020203" pitchFamily="34" charset="0"/>
            </a:endParaRPr>
          </a:p>
          <a:p>
            <a:pPr marL="0" indent="0" algn="ctr">
              <a:buNone/>
            </a:pPr>
            <a:r>
              <a:rPr lang="sv-SE" sz="2400" dirty="0">
                <a:latin typeface="Segoe UI Semibold" panose="020B0702040204020203" pitchFamily="34" charset="0"/>
                <a:cs typeface="Segoe UI Semibold" panose="020B0702040204020203" pitchFamily="34" charset="0"/>
              </a:rPr>
              <a:t>Text dessa kockar från</a:t>
            </a:r>
          </a:p>
          <a:p>
            <a:pPr marL="0" indent="0" algn="ctr">
              <a:buNone/>
            </a:pPr>
            <a:r>
              <a:rPr lang="sv-SE" sz="2400" dirty="0">
                <a:latin typeface="Segoe UI Semibold" panose="020B0702040204020203" pitchFamily="34" charset="0"/>
                <a:cs typeface="Segoe UI Semibold" panose="020B0702040204020203" pitchFamily="34" charset="0"/>
              </a:rPr>
              <a:t>Scandic, Hotel Rival</a:t>
            </a:r>
          </a:p>
          <a:p>
            <a:pPr marL="0" indent="0" algn="ctr">
              <a:buNone/>
            </a:pPr>
            <a:r>
              <a:rPr lang="sv-SE" sz="2400" dirty="0">
                <a:latin typeface="Segoe UI Semibold" panose="020B0702040204020203" pitchFamily="34" charset="0"/>
                <a:cs typeface="Segoe UI Semibold" panose="020B0702040204020203" pitchFamily="34" charset="0"/>
              </a:rPr>
              <a:t>Borås kommun</a:t>
            </a:r>
          </a:p>
        </p:txBody>
      </p:sp>
      <p:pic>
        <p:nvPicPr>
          <p:cNvPr id="5" name="Bildobjekt 4">
            <a:extLst>
              <a:ext uri="{FF2B5EF4-FFF2-40B4-BE49-F238E27FC236}">
                <a16:creationId xmlns:a16="http://schemas.microsoft.com/office/drawing/2014/main" id="{6E9EBA4D-EFB3-4136-9D9C-6498D5DF7C55}"/>
              </a:ext>
            </a:extLst>
          </p:cNvPr>
          <p:cNvPicPr>
            <a:picLocks noChangeAspect="1"/>
          </p:cNvPicPr>
          <p:nvPr/>
        </p:nvPicPr>
        <p:blipFill>
          <a:blip r:embed="rId3"/>
          <a:stretch>
            <a:fillRect/>
          </a:stretch>
        </p:blipFill>
        <p:spPr>
          <a:xfrm>
            <a:off x="6819716" y="2930237"/>
            <a:ext cx="5144756" cy="3429000"/>
          </a:xfrm>
          <a:prstGeom prst="rect">
            <a:avLst/>
          </a:prstGeom>
        </p:spPr>
      </p:pic>
      <p:pic>
        <p:nvPicPr>
          <p:cNvPr id="12" name="Bildobjekt 11">
            <a:extLst>
              <a:ext uri="{FF2B5EF4-FFF2-40B4-BE49-F238E27FC236}">
                <a16:creationId xmlns:a16="http://schemas.microsoft.com/office/drawing/2014/main" id="{7546CAE3-271D-4F67-834D-FA34FFD8A041}"/>
              </a:ext>
            </a:extLst>
          </p:cNvPr>
          <p:cNvPicPr>
            <a:picLocks noChangeAspect="1"/>
          </p:cNvPicPr>
          <p:nvPr/>
        </p:nvPicPr>
        <p:blipFill>
          <a:blip r:embed="rId4"/>
          <a:stretch>
            <a:fillRect/>
          </a:stretch>
        </p:blipFill>
        <p:spPr>
          <a:xfrm>
            <a:off x="7733104" y="109325"/>
            <a:ext cx="4231368" cy="2820912"/>
          </a:xfrm>
          <a:prstGeom prst="rect">
            <a:avLst/>
          </a:prstGeom>
        </p:spPr>
      </p:pic>
      <p:pic>
        <p:nvPicPr>
          <p:cNvPr id="14" name="Bildobjekt 13">
            <a:extLst>
              <a:ext uri="{FF2B5EF4-FFF2-40B4-BE49-F238E27FC236}">
                <a16:creationId xmlns:a16="http://schemas.microsoft.com/office/drawing/2014/main" id="{FC9E1A91-B033-41EF-B526-492E1E00BD98}"/>
              </a:ext>
            </a:extLst>
          </p:cNvPr>
          <p:cNvPicPr>
            <a:picLocks noChangeAspect="1"/>
          </p:cNvPicPr>
          <p:nvPr/>
        </p:nvPicPr>
        <p:blipFill>
          <a:blip r:embed="rId5"/>
          <a:stretch>
            <a:fillRect/>
          </a:stretch>
        </p:blipFill>
        <p:spPr>
          <a:xfrm>
            <a:off x="3587577" y="0"/>
            <a:ext cx="4613225" cy="3075483"/>
          </a:xfrm>
          <a:prstGeom prst="rect">
            <a:avLst/>
          </a:prstGeom>
        </p:spPr>
      </p:pic>
      <p:pic>
        <p:nvPicPr>
          <p:cNvPr id="16" name="Bildobjekt 15">
            <a:extLst>
              <a:ext uri="{FF2B5EF4-FFF2-40B4-BE49-F238E27FC236}">
                <a16:creationId xmlns:a16="http://schemas.microsoft.com/office/drawing/2014/main" id="{4547AFCA-E6EC-4D32-8CEE-0AC639492ED1}"/>
              </a:ext>
            </a:extLst>
          </p:cNvPr>
          <p:cNvPicPr>
            <a:picLocks noChangeAspect="1"/>
          </p:cNvPicPr>
          <p:nvPr/>
        </p:nvPicPr>
        <p:blipFill>
          <a:blip r:embed="rId6"/>
          <a:stretch>
            <a:fillRect/>
          </a:stretch>
        </p:blipFill>
        <p:spPr>
          <a:xfrm>
            <a:off x="3927124" y="2930237"/>
            <a:ext cx="2890321" cy="3772588"/>
          </a:xfrm>
          <a:prstGeom prst="rect">
            <a:avLst/>
          </a:prstGeom>
        </p:spPr>
      </p:pic>
    </p:spTree>
    <p:extLst>
      <p:ext uri="{BB962C8B-B14F-4D97-AF65-F5344CB8AC3E}">
        <p14:creationId xmlns:p14="http://schemas.microsoft.com/office/powerpoint/2010/main" val="4046350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64C04924-CDCC-4A8D-A466-598ABD0DEEE8}"/>
              </a:ext>
            </a:extLst>
          </p:cNvPr>
          <p:cNvSpPr txBox="1"/>
          <p:nvPr/>
        </p:nvSpPr>
        <p:spPr>
          <a:xfrm>
            <a:off x="530035" y="459452"/>
            <a:ext cx="11306108" cy="584775"/>
          </a:xfrm>
          <a:prstGeom prst="rect">
            <a:avLst/>
          </a:prstGeom>
          <a:noFill/>
        </p:spPr>
        <p:txBody>
          <a:bodyPr wrap="none" rtlCol="0">
            <a:spAutoFit/>
          </a:bodyPr>
          <a:lstStyle/>
          <a:p>
            <a:r>
              <a:rPr lang="sv-SE" sz="3200" b="1" dirty="0">
                <a:solidFill>
                  <a:srgbClr val="EB660A"/>
                </a:solidFill>
                <a:latin typeface="Segoe UI Semibold" panose="020B0702040204020203" pitchFamily="34" charset="0"/>
                <a:cs typeface="Segoe UI Semibold" panose="020B0702040204020203" pitchFamily="34" charset="0"/>
              </a:rPr>
              <a:t>VALIDERINGENS FASER  - Validering mot anställningsbarhet</a:t>
            </a:r>
          </a:p>
        </p:txBody>
      </p:sp>
      <p:sp>
        <p:nvSpPr>
          <p:cNvPr id="7" name="Rektangel 6">
            <a:extLst>
              <a:ext uri="{FF2B5EF4-FFF2-40B4-BE49-F238E27FC236}">
                <a16:creationId xmlns:a16="http://schemas.microsoft.com/office/drawing/2014/main" id="{2CE9F6BB-BB3D-42B7-B721-270AA647639F}"/>
              </a:ext>
            </a:extLst>
          </p:cNvPr>
          <p:cNvSpPr/>
          <p:nvPr/>
        </p:nvSpPr>
        <p:spPr>
          <a:xfrm>
            <a:off x="530035" y="1044227"/>
            <a:ext cx="829907" cy="716030"/>
          </a:xfrm>
          <a:prstGeom prst="rect">
            <a:avLst/>
          </a:prstGeom>
        </p:spPr>
        <p:txBody>
          <a:bodyPr wrap="none">
            <a:spAutoFit/>
          </a:bodyPr>
          <a:lstStyle/>
          <a:p>
            <a:pPr>
              <a:lnSpc>
                <a:spcPct val="200000"/>
              </a:lnSpc>
            </a:pPr>
            <a:r>
              <a:rPr lang="sv-SE" sz="2400" dirty="0">
                <a:latin typeface="Segoe UI Semibold" panose="020B0702040204020203" pitchFamily="34" charset="0"/>
                <a:cs typeface="Segoe UI Semibold" panose="020B0702040204020203" pitchFamily="34" charset="0"/>
              </a:rPr>
              <a:t>Fas 1</a:t>
            </a:r>
          </a:p>
        </p:txBody>
      </p:sp>
      <p:sp>
        <p:nvSpPr>
          <p:cNvPr id="8" name="textruta 7">
            <a:extLst>
              <a:ext uri="{FF2B5EF4-FFF2-40B4-BE49-F238E27FC236}">
                <a16:creationId xmlns:a16="http://schemas.microsoft.com/office/drawing/2014/main" id="{C7200F81-9EC9-4D29-9987-209C15311086}"/>
              </a:ext>
            </a:extLst>
          </p:cNvPr>
          <p:cNvSpPr txBox="1"/>
          <p:nvPr/>
        </p:nvSpPr>
        <p:spPr>
          <a:xfrm>
            <a:off x="709314" y="1875224"/>
            <a:ext cx="5187345" cy="3046988"/>
          </a:xfrm>
          <a:prstGeom prst="rect">
            <a:avLst/>
          </a:prstGeom>
          <a:noFill/>
        </p:spPr>
        <p:txBody>
          <a:bodyPr wrap="square" rtlCol="0">
            <a:spAutoFit/>
          </a:bodyPr>
          <a:lstStyle/>
          <a:p>
            <a:pPr marL="342900" indent="-342900">
              <a:lnSpc>
                <a:spcPct val="200000"/>
              </a:lnSpc>
              <a:buFont typeface="Courier New" panose="02070309020205020404" pitchFamily="49" charset="0"/>
              <a:buChar char="o"/>
            </a:pPr>
            <a:r>
              <a:rPr lang="sv-SE" sz="2400" dirty="0">
                <a:latin typeface="Segoe UI Semibold" panose="020B0702040204020203" pitchFamily="34" charset="0"/>
                <a:cs typeface="Segoe UI Semibold" panose="020B0702040204020203" pitchFamily="34" charset="0"/>
              </a:rPr>
              <a:t>Kartläggning och självskattning tillsammans med yrkesbedömare</a:t>
            </a:r>
          </a:p>
          <a:p>
            <a:pPr marL="342900" indent="-342900">
              <a:lnSpc>
                <a:spcPct val="200000"/>
              </a:lnSpc>
              <a:buFont typeface="Courier New" panose="02070309020205020404" pitchFamily="49" charset="0"/>
              <a:buChar char="o"/>
            </a:pPr>
            <a:r>
              <a:rPr lang="sv-SE" sz="2400" dirty="0">
                <a:latin typeface="Segoe UI Semibold" panose="020B0702040204020203" pitchFamily="34" charset="0"/>
                <a:cs typeface="Segoe UI Semibold" panose="020B0702040204020203" pitchFamily="34" charset="0"/>
              </a:rPr>
              <a:t>Dialog 6-8 timmar</a:t>
            </a:r>
          </a:p>
          <a:p>
            <a:pPr marL="342900" indent="-342900">
              <a:lnSpc>
                <a:spcPct val="200000"/>
              </a:lnSpc>
              <a:buFont typeface="Courier New" panose="02070309020205020404" pitchFamily="49" charset="0"/>
              <a:buChar char="o"/>
            </a:pPr>
            <a:r>
              <a:rPr lang="sv-SE" sz="2400" dirty="0">
                <a:latin typeface="Segoe UI Semibold" panose="020B0702040204020203" pitchFamily="34" charset="0"/>
                <a:cs typeface="Segoe UI Semibold" panose="020B0702040204020203" pitchFamily="34" charset="0"/>
              </a:rPr>
              <a:t>Beslut om lämplighet</a:t>
            </a:r>
          </a:p>
        </p:txBody>
      </p:sp>
      <p:sp>
        <p:nvSpPr>
          <p:cNvPr id="9" name="Rektangel 8">
            <a:extLst>
              <a:ext uri="{FF2B5EF4-FFF2-40B4-BE49-F238E27FC236}">
                <a16:creationId xmlns:a16="http://schemas.microsoft.com/office/drawing/2014/main" id="{E8E239B5-D3D3-4242-924D-4F6BA1BF6BD6}"/>
              </a:ext>
            </a:extLst>
          </p:cNvPr>
          <p:cNvSpPr/>
          <p:nvPr/>
        </p:nvSpPr>
        <p:spPr>
          <a:xfrm>
            <a:off x="6096000" y="1044227"/>
            <a:ext cx="4007700" cy="716030"/>
          </a:xfrm>
          <a:prstGeom prst="rect">
            <a:avLst/>
          </a:prstGeom>
        </p:spPr>
        <p:txBody>
          <a:bodyPr wrap="none">
            <a:spAutoFit/>
          </a:bodyPr>
          <a:lstStyle/>
          <a:p>
            <a:pPr>
              <a:lnSpc>
                <a:spcPct val="200000"/>
              </a:lnSpc>
            </a:pPr>
            <a:r>
              <a:rPr lang="sv-SE" sz="2400" dirty="0">
                <a:latin typeface="Segoe UI Semibold" panose="020B0702040204020203" pitchFamily="34" charset="0"/>
                <a:cs typeface="Segoe UI Semibold" panose="020B0702040204020203" pitchFamily="34" charset="0"/>
              </a:rPr>
              <a:t>Fas 2 sker på en arbetsplats</a:t>
            </a:r>
          </a:p>
        </p:txBody>
      </p:sp>
      <p:sp>
        <p:nvSpPr>
          <p:cNvPr id="10" name="textruta 9">
            <a:extLst>
              <a:ext uri="{FF2B5EF4-FFF2-40B4-BE49-F238E27FC236}">
                <a16:creationId xmlns:a16="http://schemas.microsoft.com/office/drawing/2014/main" id="{3679CEF4-B12B-4EEC-9C3F-01D1A422194B}"/>
              </a:ext>
            </a:extLst>
          </p:cNvPr>
          <p:cNvSpPr txBox="1"/>
          <p:nvPr/>
        </p:nvSpPr>
        <p:spPr>
          <a:xfrm>
            <a:off x="6295343" y="1588831"/>
            <a:ext cx="5742598" cy="3936078"/>
          </a:xfrm>
          <a:prstGeom prst="rect">
            <a:avLst/>
          </a:prstGeom>
          <a:noFill/>
        </p:spPr>
        <p:txBody>
          <a:bodyPr wrap="none" rtlCol="0">
            <a:spAutoFit/>
          </a:bodyPr>
          <a:lstStyle/>
          <a:p>
            <a:pPr marL="342900" indent="-342900">
              <a:lnSpc>
                <a:spcPct val="200000"/>
              </a:lnSpc>
              <a:buFont typeface="Courier New" panose="02070309020205020404" pitchFamily="49" charset="0"/>
              <a:buChar char="o"/>
            </a:pPr>
            <a:r>
              <a:rPr lang="sv-SE" sz="2400" dirty="0">
                <a:latin typeface="Segoe UI Semibold" panose="020B0702040204020203" pitchFamily="34" charset="0"/>
                <a:cs typeface="Segoe UI Semibold" panose="020B0702040204020203" pitchFamily="34" charset="0"/>
              </a:rPr>
              <a:t>Praktisk bedömning i kök med gäster</a:t>
            </a:r>
          </a:p>
          <a:p>
            <a:pPr marL="342900" indent="-342900">
              <a:lnSpc>
                <a:spcPct val="200000"/>
              </a:lnSpc>
              <a:buFont typeface="Courier New" panose="02070309020205020404" pitchFamily="49" charset="0"/>
              <a:buChar char="o"/>
            </a:pPr>
            <a:r>
              <a:rPr lang="sv-SE" sz="2400" dirty="0">
                <a:latin typeface="Segoe UI Semibold" panose="020B0702040204020203" pitchFamily="34" charset="0"/>
                <a:cs typeface="Segoe UI Semibold" panose="020B0702040204020203" pitchFamily="34" charset="0"/>
              </a:rPr>
              <a:t>10 dagar</a:t>
            </a:r>
          </a:p>
          <a:p>
            <a:pPr marL="800100" lvl="1" indent="-342900">
              <a:lnSpc>
                <a:spcPct val="150000"/>
              </a:lnSpc>
              <a:buFont typeface="Courier New" panose="02070309020205020404" pitchFamily="49" charset="0"/>
              <a:buChar char="o"/>
            </a:pPr>
            <a:r>
              <a:rPr lang="sv-SE" sz="2000" dirty="0">
                <a:latin typeface="Segoe UI Semibold" panose="020B0702040204020203" pitchFamily="34" charset="0"/>
                <a:cs typeface="Segoe UI Semibold" panose="020B0702040204020203" pitchFamily="34" charset="0"/>
              </a:rPr>
              <a:t>Restaurangkök (litet eller stort)</a:t>
            </a:r>
          </a:p>
          <a:p>
            <a:pPr marL="800100" lvl="1" indent="-342900">
              <a:lnSpc>
                <a:spcPct val="150000"/>
              </a:lnSpc>
              <a:buFont typeface="Courier New" panose="02070309020205020404" pitchFamily="49" charset="0"/>
              <a:buChar char="o"/>
            </a:pPr>
            <a:r>
              <a:rPr lang="sv-SE" sz="2000" dirty="0">
                <a:latin typeface="Segoe UI Semibold" panose="020B0702040204020203" pitchFamily="34" charset="0"/>
                <a:cs typeface="Segoe UI Semibold" panose="020B0702040204020203" pitchFamily="34" charset="0"/>
              </a:rPr>
              <a:t>Förskolekök</a:t>
            </a:r>
          </a:p>
          <a:p>
            <a:pPr marL="800100" lvl="1" indent="-342900">
              <a:lnSpc>
                <a:spcPct val="150000"/>
              </a:lnSpc>
              <a:buFont typeface="Courier New" panose="02070309020205020404" pitchFamily="49" charset="0"/>
              <a:buChar char="o"/>
            </a:pPr>
            <a:r>
              <a:rPr lang="sv-SE" sz="2000" dirty="0">
                <a:latin typeface="Segoe UI Semibold" panose="020B0702040204020203" pitchFamily="34" charset="0"/>
                <a:cs typeface="Segoe UI Semibold" panose="020B0702040204020203" pitchFamily="34" charset="0"/>
              </a:rPr>
              <a:t>Personalkök</a:t>
            </a:r>
          </a:p>
          <a:p>
            <a:pPr marL="800100" lvl="1" indent="-342900">
              <a:lnSpc>
                <a:spcPct val="150000"/>
              </a:lnSpc>
              <a:buFont typeface="Courier New" panose="02070309020205020404" pitchFamily="49" charset="0"/>
              <a:buChar char="o"/>
            </a:pPr>
            <a:r>
              <a:rPr lang="sv-SE" sz="2000" dirty="0">
                <a:latin typeface="Segoe UI Semibold" panose="020B0702040204020203" pitchFamily="34" charset="0"/>
                <a:cs typeface="Segoe UI Semibold" panose="020B0702040204020203" pitchFamily="34" charset="0"/>
              </a:rPr>
              <a:t>Storkök</a:t>
            </a:r>
          </a:p>
          <a:p>
            <a:pPr>
              <a:lnSpc>
                <a:spcPct val="200000"/>
              </a:lnSpc>
            </a:pPr>
            <a:r>
              <a:rPr lang="sv-SE" sz="2000" i="1" dirty="0">
                <a:latin typeface="Segoe UI Semibold" panose="020B0702040204020203" pitchFamily="34" charset="0"/>
                <a:cs typeface="Segoe UI Semibold" panose="020B0702040204020203" pitchFamily="34" charset="0"/>
              </a:rPr>
              <a:t>Dock inte i kök avsedda för utbildning</a:t>
            </a:r>
          </a:p>
        </p:txBody>
      </p:sp>
      <p:sp>
        <p:nvSpPr>
          <p:cNvPr id="11" name="Rektangel 10">
            <a:extLst>
              <a:ext uri="{FF2B5EF4-FFF2-40B4-BE49-F238E27FC236}">
                <a16:creationId xmlns:a16="http://schemas.microsoft.com/office/drawing/2014/main" id="{9406FB1A-9DA5-46DD-B722-E89D8BB1A04D}"/>
              </a:ext>
            </a:extLst>
          </p:cNvPr>
          <p:cNvSpPr/>
          <p:nvPr/>
        </p:nvSpPr>
        <p:spPr>
          <a:xfrm>
            <a:off x="0" y="6643868"/>
            <a:ext cx="12192000" cy="214132"/>
          </a:xfrm>
          <a:prstGeom prst="rect">
            <a:avLst/>
          </a:prstGeom>
          <a:solidFill>
            <a:srgbClr val="EB66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53179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Bildobjekt 4">
            <a:extLst>
              <a:ext uri="{FF2B5EF4-FFF2-40B4-BE49-F238E27FC236}">
                <a16:creationId xmlns:a16="http://schemas.microsoft.com/office/drawing/2014/main" id="{471DBFA5-303B-46F2-991E-80A51FFA7A8D}"/>
              </a:ext>
            </a:extLst>
          </p:cNvPr>
          <p:cNvGrpSpPr/>
          <p:nvPr/>
        </p:nvGrpSpPr>
        <p:grpSpPr>
          <a:xfrm>
            <a:off x="1996965" y="1917700"/>
            <a:ext cx="3375135" cy="4291473"/>
            <a:chOff x="0" y="0"/>
            <a:chExt cx="4257297" cy="6337564"/>
          </a:xfrm>
        </p:grpSpPr>
        <p:sp>
          <p:nvSpPr>
            <p:cNvPr id="4" name="Rektangel">
              <a:extLst>
                <a:ext uri="{FF2B5EF4-FFF2-40B4-BE49-F238E27FC236}">
                  <a16:creationId xmlns:a16="http://schemas.microsoft.com/office/drawing/2014/main" id="{EEBE7634-9D35-4342-A5E7-67A8A91D1F61}"/>
                </a:ext>
              </a:extLst>
            </p:cNvPr>
            <p:cNvSpPr/>
            <p:nvPr/>
          </p:nvSpPr>
          <p:spPr>
            <a:xfrm>
              <a:off x="0" y="0"/>
              <a:ext cx="4257299" cy="6337565"/>
            </a:xfrm>
            <a:prstGeom prst="rect">
              <a:avLst/>
            </a:prstGeom>
            <a:solidFill>
              <a:srgbClr val="EDEDED"/>
            </a:solidFill>
            <a:ln w="12700" cap="flat">
              <a:noFill/>
              <a:miter lim="400000"/>
            </a:ln>
            <a:effectLst/>
          </p:spPr>
          <p:txBody>
            <a:bodyPr wrap="square" lIns="45718" tIns="45718" rIns="45718" bIns="45718" numCol="1" anchor="ctr">
              <a:noAutofit/>
            </a:bodyPr>
            <a:lstStyle/>
            <a:p>
              <a:pPr>
                <a:defRPr>
                  <a:latin typeface="+mn-lt"/>
                  <a:ea typeface="+mn-ea"/>
                  <a:cs typeface="+mn-cs"/>
                  <a:sym typeface="Calibri"/>
                </a:defRPr>
              </a:pPr>
              <a:endParaRPr/>
            </a:p>
          </p:txBody>
        </p:sp>
        <p:pic>
          <p:nvPicPr>
            <p:cNvPr id="5" name="image11.png" descr="image11.png">
              <a:extLst>
                <a:ext uri="{FF2B5EF4-FFF2-40B4-BE49-F238E27FC236}">
                  <a16:creationId xmlns:a16="http://schemas.microsoft.com/office/drawing/2014/main" id="{08D3542C-BFCC-4E07-B46C-83158A24DFD7}"/>
                </a:ext>
              </a:extLst>
            </p:cNvPr>
            <p:cNvPicPr>
              <a:picLocks noChangeAspect="1"/>
            </p:cNvPicPr>
            <p:nvPr/>
          </p:nvPicPr>
          <p:blipFill>
            <a:blip r:embed="rId3"/>
            <a:stretch>
              <a:fillRect/>
            </a:stretch>
          </p:blipFill>
          <p:spPr>
            <a:xfrm>
              <a:off x="0" y="0"/>
              <a:ext cx="4257299" cy="6337565"/>
            </a:xfrm>
            <a:prstGeom prst="rect">
              <a:avLst/>
            </a:prstGeom>
            <a:ln w="101600" cap="sq">
              <a:solidFill>
                <a:srgbClr val="FDFDFD"/>
              </a:solidFill>
              <a:prstDash val="solid"/>
              <a:miter lim="800000"/>
            </a:ln>
            <a:effectLst>
              <a:outerShdw blurRad="63500" dist="37500" dir="7560000" rotWithShape="0">
                <a:srgbClr val="000000">
                  <a:alpha val="20000"/>
                </a:srgbClr>
              </a:outerShdw>
            </a:effectLst>
          </p:spPr>
        </p:pic>
      </p:grpSp>
      <p:grpSp>
        <p:nvGrpSpPr>
          <p:cNvPr id="6" name="Bildobjekt 7">
            <a:extLst>
              <a:ext uri="{FF2B5EF4-FFF2-40B4-BE49-F238E27FC236}">
                <a16:creationId xmlns:a16="http://schemas.microsoft.com/office/drawing/2014/main" id="{61DA2562-70EB-442F-8391-EBBED3BF5127}"/>
              </a:ext>
            </a:extLst>
          </p:cNvPr>
          <p:cNvGrpSpPr/>
          <p:nvPr/>
        </p:nvGrpSpPr>
        <p:grpSpPr>
          <a:xfrm>
            <a:off x="7076965" y="1917700"/>
            <a:ext cx="3375137" cy="4342942"/>
            <a:chOff x="0" y="0"/>
            <a:chExt cx="4058109" cy="5994609"/>
          </a:xfrm>
        </p:grpSpPr>
        <p:sp>
          <p:nvSpPr>
            <p:cNvPr id="7" name="Rektangel">
              <a:extLst>
                <a:ext uri="{FF2B5EF4-FFF2-40B4-BE49-F238E27FC236}">
                  <a16:creationId xmlns:a16="http://schemas.microsoft.com/office/drawing/2014/main" id="{EEF3821D-DCAE-4319-81DD-A92DFA80A309}"/>
                </a:ext>
              </a:extLst>
            </p:cNvPr>
            <p:cNvSpPr/>
            <p:nvPr/>
          </p:nvSpPr>
          <p:spPr>
            <a:xfrm>
              <a:off x="0" y="0"/>
              <a:ext cx="4058110" cy="5994610"/>
            </a:xfrm>
            <a:prstGeom prst="rect">
              <a:avLst/>
            </a:prstGeom>
            <a:solidFill>
              <a:srgbClr val="EDEDED"/>
            </a:solidFill>
            <a:ln w="12700" cap="flat">
              <a:noFill/>
              <a:miter lim="400000"/>
            </a:ln>
            <a:effectLst/>
          </p:spPr>
          <p:txBody>
            <a:bodyPr wrap="square" lIns="45718" tIns="45718" rIns="45718" bIns="45718" numCol="1" anchor="ctr">
              <a:noAutofit/>
            </a:bodyPr>
            <a:lstStyle/>
            <a:p>
              <a:pPr>
                <a:defRPr>
                  <a:latin typeface="+mn-lt"/>
                  <a:ea typeface="+mn-ea"/>
                  <a:cs typeface="+mn-cs"/>
                  <a:sym typeface="Calibri"/>
                </a:defRPr>
              </a:pPr>
              <a:endParaRPr/>
            </a:p>
          </p:txBody>
        </p:sp>
        <p:pic>
          <p:nvPicPr>
            <p:cNvPr id="8" name="image10.png" descr="image10.png">
              <a:extLst>
                <a:ext uri="{FF2B5EF4-FFF2-40B4-BE49-F238E27FC236}">
                  <a16:creationId xmlns:a16="http://schemas.microsoft.com/office/drawing/2014/main" id="{FB7A8CED-480F-46A4-B763-BF8AEA02BEC4}"/>
                </a:ext>
              </a:extLst>
            </p:cNvPr>
            <p:cNvPicPr>
              <a:picLocks noChangeAspect="1"/>
            </p:cNvPicPr>
            <p:nvPr/>
          </p:nvPicPr>
          <p:blipFill>
            <a:blip r:embed="rId4"/>
            <a:stretch>
              <a:fillRect/>
            </a:stretch>
          </p:blipFill>
          <p:spPr>
            <a:xfrm>
              <a:off x="0" y="0"/>
              <a:ext cx="4058110" cy="5994610"/>
            </a:xfrm>
            <a:prstGeom prst="rect">
              <a:avLst/>
            </a:prstGeom>
            <a:ln w="101600" cap="sq">
              <a:solidFill>
                <a:srgbClr val="FDFDFD"/>
              </a:solidFill>
              <a:prstDash val="solid"/>
              <a:miter lim="800000"/>
            </a:ln>
            <a:effectLst>
              <a:outerShdw blurRad="63500" dist="37500" dir="7560000" rotWithShape="0">
                <a:srgbClr val="000000">
                  <a:alpha val="20000"/>
                </a:srgbClr>
              </a:outerShdw>
            </a:effectLst>
          </p:spPr>
        </p:pic>
      </p:grpSp>
      <p:sp>
        <p:nvSpPr>
          <p:cNvPr id="10" name="textruta 9">
            <a:extLst>
              <a:ext uri="{FF2B5EF4-FFF2-40B4-BE49-F238E27FC236}">
                <a16:creationId xmlns:a16="http://schemas.microsoft.com/office/drawing/2014/main" id="{187DBDB4-DE5A-4375-A5E3-022EA7F7A0CB}"/>
              </a:ext>
            </a:extLst>
          </p:cNvPr>
          <p:cNvSpPr txBox="1"/>
          <p:nvPr/>
        </p:nvSpPr>
        <p:spPr>
          <a:xfrm>
            <a:off x="2023108" y="1447452"/>
            <a:ext cx="3348994" cy="461665"/>
          </a:xfrm>
          <a:prstGeom prst="rect">
            <a:avLst/>
          </a:prstGeom>
          <a:noFill/>
        </p:spPr>
        <p:txBody>
          <a:bodyPr wrap="none" rtlCol="0">
            <a:spAutoFit/>
          </a:bodyPr>
          <a:lstStyle/>
          <a:p>
            <a:r>
              <a:rPr lang="sv-SE" sz="2400" dirty="0"/>
              <a:t>BRANSCHENS INTYG</a:t>
            </a:r>
          </a:p>
        </p:txBody>
      </p:sp>
      <p:sp>
        <p:nvSpPr>
          <p:cNvPr id="11" name="textruta 10">
            <a:extLst>
              <a:ext uri="{FF2B5EF4-FFF2-40B4-BE49-F238E27FC236}">
                <a16:creationId xmlns:a16="http://schemas.microsoft.com/office/drawing/2014/main" id="{6B1D2472-A47E-44D5-8067-AEB73884DA0A}"/>
              </a:ext>
            </a:extLst>
          </p:cNvPr>
          <p:cNvSpPr txBox="1"/>
          <p:nvPr/>
        </p:nvSpPr>
        <p:spPr>
          <a:xfrm>
            <a:off x="6349642" y="1456035"/>
            <a:ext cx="4829784" cy="461665"/>
          </a:xfrm>
          <a:prstGeom prst="rect">
            <a:avLst/>
          </a:prstGeom>
          <a:noFill/>
        </p:spPr>
        <p:txBody>
          <a:bodyPr wrap="none" rtlCol="0">
            <a:spAutoFit/>
          </a:bodyPr>
          <a:lstStyle/>
          <a:p>
            <a:r>
              <a:rPr lang="sv-SE" sz="2400" dirty="0"/>
              <a:t>KOMPLETTERINGSUTLÅTANDE</a:t>
            </a:r>
          </a:p>
        </p:txBody>
      </p:sp>
      <p:sp>
        <p:nvSpPr>
          <p:cNvPr id="12" name="Ellips 11">
            <a:extLst>
              <a:ext uri="{FF2B5EF4-FFF2-40B4-BE49-F238E27FC236}">
                <a16:creationId xmlns:a16="http://schemas.microsoft.com/office/drawing/2014/main" id="{07068190-4799-488E-8FFD-FE9331DD5E1A}"/>
              </a:ext>
            </a:extLst>
          </p:cNvPr>
          <p:cNvSpPr/>
          <p:nvPr/>
        </p:nvSpPr>
        <p:spPr>
          <a:xfrm>
            <a:off x="2179955" y="1857293"/>
            <a:ext cx="3035300" cy="1460500"/>
          </a:xfrm>
          <a:prstGeom prst="ellipse">
            <a:avLst/>
          </a:prstGeom>
          <a:solidFill>
            <a:srgbClr val="EB660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latin typeface="Segoe UI Semibold" panose="020B0702040204020203" pitchFamily="34" charset="0"/>
                <a:cs typeface="Segoe UI Semibold" panose="020B0702040204020203" pitchFamily="34" charset="0"/>
              </a:rPr>
              <a:t>Här anges de kompetenser för yrket kock som godkänts</a:t>
            </a:r>
          </a:p>
        </p:txBody>
      </p:sp>
      <p:sp>
        <p:nvSpPr>
          <p:cNvPr id="13" name="Ellips 12">
            <a:extLst>
              <a:ext uri="{FF2B5EF4-FFF2-40B4-BE49-F238E27FC236}">
                <a16:creationId xmlns:a16="http://schemas.microsoft.com/office/drawing/2014/main" id="{523F6FFD-5871-47F5-9EDE-743614816C97}"/>
              </a:ext>
            </a:extLst>
          </p:cNvPr>
          <p:cNvSpPr/>
          <p:nvPr/>
        </p:nvSpPr>
        <p:spPr>
          <a:xfrm rot="675560">
            <a:off x="8394415" y="2191383"/>
            <a:ext cx="3035300" cy="1460500"/>
          </a:xfrm>
          <a:prstGeom prst="ellipse">
            <a:avLst/>
          </a:prstGeom>
          <a:solidFill>
            <a:srgbClr val="EB660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latin typeface="Segoe UI Semibold" panose="020B0702040204020203" pitchFamily="34" charset="0"/>
                <a:cs typeface="Segoe UI Semibold" panose="020B0702040204020203" pitchFamily="34" charset="0"/>
              </a:rPr>
              <a:t>Här anges vilka kompletteringar som eventuellt behövs</a:t>
            </a:r>
          </a:p>
        </p:txBody>
      </p:sp>
      <p:sp>
        <p:nvSpPr>
          <p:cNvPr id="14" name="textruta 13">
            <a:extLst>
              <a:ext uri="{FF2B5EF4-FFF2-40B4-BE49-F238E27FC236}">
                <a16:creationId xmlns:a16="http://schemas.microsoft.com/office/drawing/2014/main" id="{2BD0960D-7EFD-4A88-9E9B-5B09B40D3943}"/>
              </a:ext>
            </a:extLst>
          </p:cNvPr>
          <p:cNvSpPr txBox="1"/>
          <p:nvPr/>
        </p:nvSpPr>
        <p:spPr>
          <a:xfrm>
            <a:off x="8243586" y="3942734"/>
            <a:ext cx="3765390" cy="369332"/>
          </a:xfrm>
          <a:prstGeom prst="rect">
            <a:avLst/>
          </a:prstGeom>
          <a:noFill/>
        </p:spPr>
        <p:txBody>
          <a:bodyPr wrap="none" rtlCol="0">
            <a:spAutoFit/>
          </a:bodyPr>
          <a:lstStyle/>
          <a:p>
            <a:r>
              <a:rPr lang="sv-SE" dirty="0">
                <a:solidFill>
                  <a:srgbClr val="EB660A"/>
                </a:solidFill>
                <a:latin typeface="Segoe UI Semibold" panose="020B0702040204020203" pitchFamily="34" charset="0"/>
                <a:cs typeface="Segoe UI Semibold" panose="020B0702040204020203" pitchFamily="34" charset="0"/>
              </a:rPr>
              <a:t>+ förslag på kompetensutveckling</a:t>
            </a:r>
          </a:p>
        </p:txBody>
      </p:sp>
      <p:sp>
        <p:nvSpPr>
          <p:cNvPr id="2" name="textruta 1">
            <a:extLst>
              <a:ext uri="{FF2B5EF4-FFF2-40B4-BE49-F238E27FC236}">
                <a16:creationId xmlns:a16="http://schemas.microsoft.com/office/drawing/2014/main" id="{CEC9E75F-397E-4992-A7B8-5AAC3282D12B}"/>
              </a:ext>
            </a:extLst>
          </p:cNvPr>
          <p:cNvSpPr txBox="1"/>
          <p:nvPr/>
        </p:nvSpPr>
        <p:spPr>
          <a:xfrm>
            <a:off x="1157195" y="450724"/>
            <a:ext cx="10022231" cy="584775"/>
          </a:xfrm>
          <a:prstGeom prst="rect">
            <a:avLst/>
          </a:prstGeom>
          <a:noFill/>
        </p:spPr>
        <p:txBody>
          <a:bodyPr wrap="none" rtlCol="0">
            <a:spAutoFit/>
          </a:bodyPr>
          <a:lstStyle/>
          <a:p>
            <a:r>
              <a:rPr lang="sv-SE" sz="3200" dirty="0">
                <a:solidFill>
                  <a:srgbClr val="EB660A"/>
                </a:solidFill>
                <a:latin typeface="Segoe UI Semibold" panose="020B0702040204020203" pitchFamily="34" charset="0"/>
                <a:cs typeface="Segoe UI Semibold" panose="020B0702040204020203" pitchFamily="34" charset="0"/>
              </a:rPr>
              <a:t>VALIDERINGEN GENERERAR KOMPETENSINGSINTYG</a:t>
            </a:r>
          </a:p>
        </p:txBody>
      </p:sp>
      <p:sp>
        <p:nvSpPr>
          <p:cNvPr id="15" name="Rektangel 14">
            <a:extLst>
              <a:ext uri="{FF2B5EF4-FFF2-40B4-BE49-F238E27FC236}">
                <a16:creationId xmlns:a16="http://schemas.microsoft.com/office/drawing/2014/main" id="{9C396024-00B6-4CFE-B6B5-33571564EC98}"/>
              </a:ext>
            </a:extLst>
          </p:cNvPr>
          <p:cNvSpPr/>
          <p:nvPr/>
        </p:nvSpPr>
        <p:spPr>
          <a:xfrm>
            <a:off x="0" y="6643868"/>
            <a:ext cx="12192000" cy="214132"/>
          </a:xfrm>
          <a:prstGeom prst="rect">
            <a:avLst/>
          </a:prstGeom>
          <a:solidFill>
            <a:srgbClr val="EB66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a:extLst>
              <a:ext uri="{FF2B5EF4-FFF2-40B4-BE49-F238E27FC236}">
                <a16:creationId xmlns:a16="http://schemas.microsoft.com/office/drawing/2014/main" id="{764DF129-E22A-49F4-888D-4EBF46561933}"/>
              </a:ext>
            </a:extLst>
          </p:cNvPr>
          <p:cNvSpPr/>
          <p:nvPr/>
        </p:nvSpPr>
        <p:spPr>
          <a:xfrm>
            <a:off x="0" y="6594360"/>
            <a:ext cx="12192000" cy="518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44179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Bildobjekt 4">
            <a:extLst>
              <a:ext uri="{FF2B5EF4-FFF2-40B4-BE49-F238E27FC236}">
                <a16:creationId xmlns:a16="http://schemas.microsoft.com/office/drawing/2014/main" id="{BF75BA44-DE33-4DC9-82F5-F0127AD3D1CD}"/>
              </a:ext>
            </a:extLst>
          </p:cNvPr>
          <p:cNvGrpSpPr/>
          <p:nvPr/>
        </p:nvGrpSpPr>
        <p:grpSpPr>
          <a:xfrm>
            <a:off x="506685" y="386030"/>
            <a:ext cx="3375135" cy="4291473"/>
            <a:chOff x="0" y="0"/>
            <a:chExt cx="4257297" cy="6337564"/>
          </a:xfrm>
        </p:grpSpPr>
        <p:sp>
          <p:nvSpPr>
            <p:cNvPr id="4" name="Rektangel">
              <a:extLst>
                <a:ext uri="{FF2B5EF4-FFF2-40B4-BE49-F238E27FC236}">
                  <a16:creationId xmlns:a16="http://schemas.microsoft.com/office/drawing/2014/main" id="{93A9247F-FE9B-4964-BC8B-CAE60A4B6419}"/>
                </a:ext>
              </a:extLst>
            </p:cNvPr>
            <p:cNvSpPr/>
            <p:nvPr/>
          </p:nvSpPr>
          <p:spPr>
            <a:xfrm>
              <a:off x="0" y="0"/>
              <a:ext cx="4257299" cy="6337565"/>
            </a:xfrm>
            <a:prstGeom prst="rect">
              <a:avLst/>
            </a:prstGeom>
            <a:solidFill>
              <a:srgbClr val="EDEDED"/>
            </a:solidFill>
            <a:ln w="12700" cap="flat">
              <a:noFill/>
              <a:miter lim="400000"/>
            </a:ln>
            <a:effectLst/>
          </p:spPr>
          <p:txBody>
            <a:bodyPr wrap="square" lIns="45718" tIns="45718" rIns="45718" bIns="45718" numCol="1" anchor="ctr">
              <a:noAutofit/>
            </a:bodyPr>
            <a:lstStyle/>
            <a:p>
              <a:pPr>
                <a:defRPr>
                  <a:latin typeface="+mn-lt"/>
                  <a:ea typeface="+mn-ea"/>
                  <a:cs typeface="+mn-cs"/>
                  <a:sym typeface="Calibri"/>
                </a:defRPr>
              </a:pPr>
              <a:endParaRPr/>
            </a:p>
          </p:txBody>
        </p:sp>
        <p:pic>
          <p:nvPicPr>
            <p:cNvPr id="5" name="image11.png" descr="image11.png">
              <a:extLst>
                <a:ext uri="{FF2B5EF4-FFF2-40B4-BE49-F238E27FC236}">
                  <a16:creationId xmlns:a16="http://schemas.microsoft.com/office/drawing/2014/main" id="{6E94DE89-C5D7-4398-9FF8-762873870805}"/>
                </a:ext>
              </a:extLst>
            </p:cNvPr>
            <p:cNvPicPr>
              <a:picLocks noChangeAspect="1"/>
            </p:cNvPicPr>
            <p:nvPr/>
          </p:nvPicPr>
          <p:blipFill>
            <a:blip r:embed="rId3"/>
            <a:stretch>
              <a:fillRect/>
            </a:stretch>
          </p:blipFill>
          <p:spPr>
            <a:xfrm>
              <a:off x="0" y="0"/>
              <a:ext cx="4257299" cy="6337565"/>
            </a:xfrm>
            <a:prstGeom prst="rect">
              <a:avLst/>
            </a:prstGeom>
            <a:ln w="101600" cap="sq">
              <a:solidFill>
                <a:srgbClr val="FDFDFD"/>
              </a:solidFill>
              <a:prstDash val="solid"/>
              <a:miter lim="800000"/>
            </a:ln>
            <a:effectLst>
              <a:outerShdw blurRad="63500" dist="37500" dir="7560000" rotWithShape="0">
                <a:srgbClr val="000000">
                  <a:alpha val="20000"/>
                </a:srgbClr>
              </a:outerShdw>
            </a:effectLst>
          </p:spPr>
        </p:pic>
      </p:grpSp>
      <p:grpSp>
        <p:nvGrpSpPr>
          <p:cNvPr id="6" name="Bildobjekt 7">
            <a:extLst>
              <a:ext uri="{FF2B5EF4-FFF2-40B4-BE49-F238E27FC236}">
                <a16:creationId xmlns:a16="http://schemas.microsoft.com/office/drawing/2014/main" id="{C8DE01EF-EC70-41F9-807C-2480A8F05089}"/>
              </a:ext>
            </a:extLst>
          </p:cNvPr>
          <p:cNvGrpSpPr/>
          <p:nvPr/>
        </p:nvGrpSpPr>
        <p:grpSpPr>
          <a:xfrm>
            <a:off x="8310177" y="184434"/>
            <a:ext cx="3375137" cy="4342942"/>
            <a:chOff x="0" y="0"/>
            <a:chExt cx="4058109" cy="5994609"/>
          </a:xfrm>
        </p:grpSpPr>
        <p:sp>
          <p:nvSpPr>
            <p:cNvPr id="7" name="Rektangel">
              <a:extLst>
                <a:ext uri="{FF2B5EF4-FFF2-40B4-BE49-F238E27FC236}">
                  <a16:creationId xmlns:a16="http://schemas.microsoft.com/office/drawing/2014/main" id="{888792C0-0F7D-4D33-BBF4-9CE1D58AA009}"/>
                </a:ext>
              </a:extLst>
            </p:cNvPr>
            <p:cNvSpPr/>
            <p:nvPr/>
          </p:nvSpPr>
          <p:spPr>
            <a:xfrm>
              <a:off x="0" y="0"/>
              <a:ext cx="4058110" cy="5994610"/>
            </a:xfrm>
            <a:prstGeom prst="rect">
              <a:avLst/>
            </a:prstGeom>
            <a:solidFill>
              <a:srgbClr val="EDEDED"/>
            </a:solidFill>
            <a:ln w="12700" cap="flat">
              <a:noFill/>
              <a:miter lim="400000"/>
            </a:ln>
            <a:effectLst/>
          </p:spPr>
          <p:txBody>
            <a:bodyPr wrap="square" lIns="45718" tIns="45718" rIns="45718" bIns="45718" numCol="1" anchor="ctr">
              <a:noAutofit/>
            </a:bodyPr>
            <a:lstStyle/>
            <a:p>
              <a:pPr>
                <a:defRPr>
                  <a:latin typeface="+mn-lt"/>
                  <a:ea typeface="+mn-ea"/>
                  <a:cs typeface="+mn-cs"/>
                  <a:sym typeface="Calibri"/>
                </a:defRPr>
              </a:pPr>
              <a:endParaRPr/>
            </a:p>
          </p:txBody>
        </p:sp>
        <p:pic>
          <p:nvPicPr>
            <p:cNvPr id="8" name="image10.png" descr="image10.png">
              <a:extLst>
                <a:ext uri="{FF2B5EF4-FFF2-40B4-BE49-F238E27FC236}">
                  <a16:creationId xmlns:a16="http://schemas.microsoft.com/office/drawing/2014/main" id="{5AC15A2D-7177-49F3-8DD5-2A2BC0BB09A7}"/>
                </a:ext>
              </a:extLst>
            </p:cNvPr>
            <p:cNvPicPr>
              <a:picLocks noChangeAspect="1"/>
            </p:cNvPicPr>
            <p:nvPr/>
          </p:nvPicPr>
          <p:blipFill>
            <a:blip r:embed="rId4"/>
            <a:stretch>
              <a:fillRect/>
            </a:stretch>
          </p:blipFill>
          <p:spPr>
            <a:xfrm>
              <a:off x="0" y="0"/>
              <a:ext cx="4058110" cy="5994610"/>
            </a:xfrm>
            <a:prstGeom prst="rect">
              <a:avLst/>
            </a:prstGeom>
            <a:ln w="101600" cap="sq">
              <a:solidFill>
                <a:srgbClr val="FDFDFD"/>
              </a:solidFill>
              <a:prstDash val="solid"/>
              <a:miter lim="800000"/>
            </a:ln>
            <a:effectLst>
              <a:outerShdw blurRad="63500" dist="37500" dir="7560000" rotWithShape="0">
                <a:srgbClr val="000000">
                  <a:alpha val="20000"/>
                </a:srgbClr>
              </a:outerShdw>
            </a:effectLst>
          </p:spPr>
        </p:pic>
      </p:grpSp>
      <p:sp>
        <p:nvSpPr>
          <p:cNvPr id="12" name="Ellips 11">
            <a:extLst>
              <a:ext uri="{FF2B5EF4-FFF2-40B4-BE49-F238E27FC236}">
                <a16:creationId xmlns:a16="http://schemas.microsoft.com/office/drawing/2014/main" id="{89A83A47-09CC-44AB-A2A6-23DD9BEA68BE}"/>
              </a:ext>
            </a:extLst>
          </p:cNvPr>
          <p:cNvSpPr/>
          <p:nvPr/>
        </p:nvSpPr>
        <p:spPr>
          <a:xfrm rot="21018059">
            <a:off x="2901887" y="1165204"/>
            <a:ext cx="6752433" cy="3856666"/>
          </a:xfrm>
          <a:prstGeom prst="ellipse">
            <a:avLst/>
          </a:prstGeom>
          <a:solidFill>
            <a:srgbClr val="EB660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latin typeface="Segoe UI Semibold" panose="020B0702040204020203" pitchFamily="34" charset="0"/>
                <a:cs typeface="Segoe UI Semibold" panose="020B0702040204020203" pitchFamily="34" charset="0"/>
              </a:rPr>
              <a:t>Om den som validerats inte nåt yrkestiteln, utan får behov av komplettering – kan fas 2 göras  igen efter att kompletteringen är gjord. Då kan den som valideras försöka att nå yrkestiteln igen.</a:t>
            </a:r>
          </a:p>
          <a:p>
            <a:pPr algn="ctr"/>
            <a:endParaRPr lang="sv-SE" dirty="0">
              <a:latin typeface="Segoe UI Semibold" panose="020B0702040204020203" pitchFamily="34" charset="0"/>
              <a:cs typeface="Segoe UI Semibold" panose="020B0702040204020203" pitchFamily="34" charset="0"/>
            </a:endParaRPr>
          </a:p>
        </p:txBody>
      </p:sp>
      <p:sp>
        <p:nvSpPr>
          <p:cNvPr id="13" name="Rektangel 12">
            <a:extLst>
              <a:ext uri="{FF2B5EF4-FFF2-40B4-BE49-F238E27FC236}">
                <a16:creationId xmlns:a16="http://schemas.microsoft.com/office/drawing/2014/main" id="{69D68204-A5A9-499E-9B1A-E7CDF35A33D5}"/>
              </a:ext>
            </a:extLst>
          </p:cNvPr>
          <p:cNvSpPr/>
          <p:nvPr/>
        </p:nvSpPr>
        <p:spPr>
          <a:xfrm>
            <a:off x="0" y="6643868"/>
            <a:ext cx="12192000" cy="214132"/>
          </a:xfrm>
          <a:prstGeom prst="rect">
            <a:avLst/>
          </a:prstGeom>
          <a:solidFill>
            <a:srgbClr val="EB66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282519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2" descr="Bildobjekt 2">
            <a:extLst>
              <a:ext uri="{FF2B5EF4-FFF2-40B4-BE49-F238E27FC236}">
                <a16:creationId xmlns:a16="http://schemas.microsoft.com/office/drawing/2014/main" id="{6ACE42D2-EE02-41D9-9B0C-867F84D27817}"/>
              </a:ext>
            </a:extLst>
          </p:cNvPr>
          <p:cNvPicPr>
            <a:picLocks noChangeAspect="1"/>
          </p:cNvPicPr>
          <p:nvPr/>
        </p:nvPicPr>
        <p:blipFill>
          <a:blip r:embed="rId3"/>
          <a:srcRect l="11752" t="3182" r="26496" b="9296"/>
          <a:stretch>
            <a:fillRect/>
          </a:stretch>
        </p:blipFill>
        <p:spPr>
          <a:xfrm>
            <a:off x="1756372" y="2603851"/>
            <a:ext cx="3583386" cy="3153978"/>
          </a:xfrm>
          <a:prstGeom prst="rect">
            <a:avLst/>
          </a:prstGeom>
          <a:solidFill>
            <a:srgbClr val="FFFFFF">
              <a:shade val="85000"/>
            </a:srgbClr>
          </a:solidFill>
          <a:ln w="3175" cap="sq">
            <a:solidFill>
              <a:srgbClr val="EB660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ruta 10">
            <a:extLst>
              <a:ext uri="{FF2B5EF4-FFF2-40B4-BE49-F238E27FC236}">
                <a16:creationId xmlns:a16="http://schemas.microsoft.com/office/drawing/2014/main" id="{FD136F12-FF64-4CA5-B2D3-6327A6210DD7}"/>
              </a:ext>
            </a:extLst>
          </p:cNvPr>
          <p:cNvSpPr txBox="1"/>
          <p:nvPr/>
        </p:nvSpPr>
        <p:spPr>
          <a:xfrm>
            <a:off x="6097068" y="2668754"/>
            <a:ext cx="5144515" cy="2793522"/>
          </a:xfrm>
          <a:prstGeom prst="rect">
            <a:avLst/>
          </a:prstGeom>
          <a:noFill/>
        </p:spPr>
        <p:txBody>
          <a:bodyPr wrap="square" rtlCol="0">
            <a:spAutoFit/>
          </a:bodyPr>
          <a:lstStyle/>
          <a:p>
            <a:pPr marL="342900" indent="-342900">
              <a:lnSpc>
                <a:spcPct val="150000"/>
              </a:lnSpc>
              <a:buFont typeface="Courier New" panose="02070309020205020404" pitchFamily="49" charset="0"/>
              <a:buChar char="o"/>
            </a:pPr>
            <a:r>
              <a:rPr lang="sv-SE" sz="2400" dirty="0">
                <a:latin typeface="Segoe UI Semibold" panose="020B0702040204020203" pitchFamily="34" charset="0"/>
                <a:cs typeface="Segoe UI Semibold" panose="020B0702040204020203" pitchFamily="34" charset="0"/>
              </a:rPr>
              <a:t>Verktyget finns översatt till engelska och arabiska</a:t>
            </a:r>
          </a:p>
          <a:p>
            <a:pPr marL="342900" indent="-342900">
              <a:lnSpc>
                <a:spcPct val="150000"/>
              </a:lnSpc>
              <a:buFont typeface="Courier New" panose="02070309020205020404" pitchFamily="49" charset="0"/>
              <a:buChar char="o"/>
            </a:pPr>
            <a:r>
              <a:rPr lang="sv-SE" sz="2400" dirty="0">
                <a:latin typeface="Segoe UI Semibold" panose="020B0702040204020203" pitchFamily="34" charset="0"/>
                <a:cs typeface="Segoe UI Semibold" panose="020B0702040204020203" pitchFamily="34" charset="0"/>
              </a:rPr>
              <a:t>Finns certifierade flerspråkiga YB</a:t>
            </a:r>
          </a:p>
          <a:p>
            <a:pPr marL="342900" indent="-342900">
              <a:lnSpc>
                <a:spcPct val="150000"/>
              </a:lnSpc>
              <a:buFont typeface="Courier New" panose="02070309020205020404" pitchFamily="49" charset="0"/>
              <a:buChar char="o"/>
            </a:pPr>
            <a:r>
              <a:rPr lang="sv-SE" sz="2400" dirty="0">
                <a:latin typeface="Segoe UI Semibold" panose="020B0702040204020203" pitchFamily="34" charset="0"/>
                <a:cs typeface="Segoe UI Semibold" panose="020B0702040204020203" pitchFamily="34" charset="0"/>
              </a:rPr>
              <a:t>Fas 1 möjlig med tolk, Fas 2 med flerspråkig YB</a:t>
            </a:r>
          </a:p>
        </p:txBody>
      </p:sp>
      <p:sp>
        <p:nvSpPr>
          <p:cNvPr id="5" name="Rektangel 4">
            <a:extLst>
              <a:ext uri="{FF2B5EF4-FFF2-40B4-BE49-F238E27FC236}">
                <a16:creationId xmlns:a16="http://schemas.microsoft.com/office/drawing/2014/main" id="{A8D66338-DEBB-4D64-A553-FCEE926A4AB2}"/>
              </a:ext>
            </a:extLst>
          </p:cNvPr>
          <p:cNvSpPr/>
          <p:nvPr/>
        </p:nvSpPr>
        <p:spPr>
          <a:xfrm>
            <a:off x="0" y="6643868"/>
            <a:ext cx="12192000" cy="214132"/>
          </a:xfrm>
          <a:prstGeom prst="rect">
            <a:avLst/>
          </a:prstGeom>
          <a:solidFill>
            <a:srgbClr val="EB66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ruta 6">
            <a:extLst>
              <a:ext uri="{FF2B5EF4-FFF2-40B4-BE49-F238E27FC236}">
                <a16:creationId xmlns:a16="http://schemas.microsoft.com/office/drawing/2014/main" id="{C824CE4C-202C-4DD4-8845-5EAE5ECD129D}"/>
              </a:ext>
            </a:extLst>
          </p:cNvPr>
          <p:cNvSpPr txBox="1"/>
          <p:nvPr/>
        </p:nvSpPr>
        <p:spPr>
          <a:xfrm>
            <a:off x="530035" y="459452"/>
            <a:ext cx="8625539" cy="1569660"/>
          </a:xfrm>
          <a:prstGeom prst="rect">
            <a:avLst/>
          </a:prstGeom>
          <a:noFill/>
        </p:spPr>
        <p:txBody>
          <a:bodyPr wrap="square" rtlCol="0">
            <a:spAutoFit/>
          </a:bodyPr>
          <a:lstStyle/>
          <a:p>
            <a:r>
              <a:rPr lang="sv-SE" sz="3200" b="1" dirty="0">
                <a:solidFill>
                  <a:srgbClr val="EB660A"/>
                </a:solidFill>
                <a:latin typeface="Segoe UI Semibold" panose="020B0702040204020203" pitchFamily="34" charset="0"/>
                <a:cs typeface="Segoe UI Semibold" panose="020B0702040204020203" pitchFamily="34" charset="0"/>
              </a:rPr>
              <a:t>VALIDERING ENLIGT BRANSCHENS MODELL – FÖR DEN SOM INTE TALAR SVENSKA – FUNKAR OCKSÅ</a:t>
            </a:r>
          </a:p>
        </p:txBody>
      </p:sp>
    </p:spTree>
    <p:extLst>
      <p:ext uri="{BB962C8B-B14F-4D97-AF65-F5344CB8AC3E}">
        <p14:creationId xmlns:p14="http://schemas.microsoft.com/office/powerpoint/2010/main" val="358062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Visita familjetema">
  <a:themeElements>
    <a:clrScheme name="Visita familjetema">
      <a:dk1>
        <a:sysClr val="windowText" lastClr="000000"/>
      </a:dk1>
      <a:lt1>
        <a:sysClr val="window" lastClr="FFFFFF"/>
      </a:lt1>
      <a:dk2>
        <a:srgbClr val="000000"/>
      </a:dk2>
      <a:lt2>
        <a:srgbClr val="FFFFFF"/>
      </a:lt2>
      <a:accent1>
        <a:srgbClr val="AEBD15"/>
      </a:accent1>
      <a:accent2>
        <a:srgbClr val="516234"/>
      </a:accent2>
      <a:accent3>
        <a:srgbClr val="D6ECEB"/>
      </a:accent3>
      <a:accent4>
        <a:srgbClr val="575756"/>
      </a:accent4>
      <a:accent5>
        <a:srgbClr val="F7A823"/>
      </a:accent5>
      <a:accent6>
        <a:srgbClr val="D73526"/>
      </a:accent6>
      <a:hlink>
        <a:srgbClr val="0000FF"/>
      </a:hlink>
      <a:folHlink>
        <a:srgbClr val="800080"/>
      </a:folHlink>
    </a:clrScheme>
    <a:fontScheme name="Visita familjetema">
      <a:majorFont>
        <a:latin typeface="Arial" panose="020B0604020202020204"/>
        <a:ea typeface=""/>
        <a:cs typeface=""/>
      </a:majorFont>
      <a:minorFont>
        <a:latin typeface="Arial" panose="020B0604020202020204"/>
        <a:ea typeface=""/>
        <a:cs typeface=""/>
      </a:minorFont>
    </a:fontScheme>
    <a:fmtScheme name="Visita familj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isita familjetema" id="{64211F79-65ED-4C6A-A561-6ABF85676FBF}" vid="{6DEE05A5-D08C-4BC2-8F85-07B09DA3B327}"/>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4748</TotalTime>
  <Words>765</Words>
  <Application>Microsoft Office PowerPoint</Application>
  <PresentationFormat>Bredbild</PresentationFormat>
  <Paragraphs>131</Paragraphs>
  <Slides>13</Slides>
  <Notes>12</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13</vt:i4>
      </vt:variant>
    </vt:vector>
  </HeadingPairs>
  <TitlesOfParts>
    <vt:vector size="19" baseType="lpstr">
      <vt:lpstr>Arial</vt:lpstr>
      <vt:lpstr>Calibri</vt:lpstr>
      <vt:lpstr>Courier New</vt:lpstr>
      <vt:lpstr>Segoe UI Semibold</vt:lpstr>
      <vt:lpstr>Times New Roman</vt:lpstr>
      <vt:lpstr>Visita familjetema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Schub, Johanna</dc:creator>
  <cp:lastModifiedBy>Ålund, Anna</cp:lastModifiedBy>
  <cp:revision>52</cp:revision>
  <cp:lastPrinted>2019-03-27T11:42:00Z</cp:lastPrinted>
  <dcterms:created xsi:type="dcterms:W3CDTF">2019-02-04T12:33:54Z</dcterms:created>
  <dcterms:modified xsi:type="dcterms:W3CDTF">2020-05-07T09:55:53Z</dcterms:modified>
</cp:coreProperties>
</file>