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5B3E-B78B-45D8-98A4-412971745851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0E1F-867F-4D7F-8D7A-E3D8026DFF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6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46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09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1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100138"/>
            <a:ext cx="9144000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 dirty="0"/>
          </a:p>
        </p:txBody>
      </p:sp>
      <p:pic>
        <p:nvPicPr>
          <p:cNvPr id="5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6800" y="226483"/>
            <a:ext cx="6416675" cy="5905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933450" y="1811338"/>
            <a:ext cx="7281863" cy="389572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A22E-F40E-4D0F-9C6E-BF3404A2A965}" type="datetime1">
              <a:rPr lang="sv-SE"/>
              <a:pPr>
                <a:defRPr/>
              </a:pPr>
              <a:t>2013-10-21</a:t>
            </a:fld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5256-7C7F-40DC-BCDE-184A45F192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74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samtl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91535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3451" y="1811337"/>
            <a:ext cx="7277100" cy="3895725"/>
          </a:xfrm>
        </p:spPr>
        <p:txBody>
          <a:bodyPr anchor="t"/>
          <a:lstStyle>
            <a:lvl1pPr>
              <a:defRPr sz="2800" b="1" i="0">
                <a:latin typeface="Arial"/>
                <a:cs typeface="Aria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5A5E-4BC2-46A2-94DF-0681D86B8E75}" type="datetime1">
              <a:rPr lang="sv-SE"/>
              <a:pPr>
                <a:defRPr/>
              </a:pPr>
              <a:t>2013-10-21</a:t>
            </a:fld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3505-7E3E-4AAE-88FF-2AE875BCB9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7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100138"/>
            <a:ext cx="9144000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 dirty="0"/>
          </a:p>
        </p:txBody>
      </p:sp>
      <p:pic>
        <p:nvPicPr>
          <p:cNvPr id="5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6800" y="226483"/>
            <a:ext cx="6416675" cy="5905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933450" y="1811338"/>
            <a:ext cx="7281863" cy="3895725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04DE-1941-432E-806B-57543DEE5BBF}" type="datetime1">
              <a:rPr lang="sv-SE"/>
              <a:pPr>
                <a:defRPr/>
              </a:pPr>
              <a:t>2013-10-21</a:t>
            </a:fld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4A3F-B75D-4B99-B7B8-CC7F11A261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493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1100138"/>
            <a:ext cx="9144000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 dirty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0" y="1000125"/>
            <a:ext cx="9144000" cy="57150"/>
          </a:xfrm>
          <a:prstGeom prst="rect">
            <a:avLst/>
          </a:prstGeom>
          <a:solidFill>
            <a:srgbClr val="C4D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sv-SE" altLang="sv-SE" sz="1800" smtClean="0">
              <a:latin typeface="Times New Roman" pitchFamily="18" charset="0"/>
            </a:endParaRPr>
          </a:p>
        </p:txBody>
      </p:sp>
      <p:pic>
        <p:nvPicPr>
          <p:cNvPr id="6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36800" y="226483"/>
            <a:ext cx="6416675" cy="5905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2"/>
          </p:nvPr>
        </p:nvSpPr>
        <p:spPr>
          <a:xfrm>
            <a:off x="933449" y="1811338"/>
            <a:ext cx="7281863" cy="3895724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52C5-A4A7-45DE-820B-2ECD9A33A838}" type="datetime1">
              <a:rPr lang="sv-SE"/>
              <a:pPr>
                <a:defRPr/>
              </a:pPr>
              <a:t>2013-10-21</a:t>
            </a:fld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45D3-71C8-4294-8218-67FC522944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8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99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04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66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23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2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41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7685-EA81-41F9-AE67-3A2F3EE38958}" type="datetimeFigureOut">
              <a:rPr lang="sv-SE" smtClean="0"/>
              <a:t>2013-10-21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1C8D-2AC3-4D1C-B675-4EA446E62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verket.se/yrkesutbildni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verket.se/yrkesutbildni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Nytt från Skolverket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841863"/>
            <a:ext cx="5000249" cy="4323805"/>
          </a:xfrm>
          <a:prstGeom prst="rect">
            <a:avLst/>
          </a:prstGeom>
          <a:ln>
            <a:solidFill>
              <a:srgbClr val="5931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52" name="Platshållare för text 12"/>
          <p:cNvSpPr>
            <a:spLocks noGrp="1"/>
          </p:cNvSpPr>
          <p:nvPr>
            <p:ph type="body" sz="quarter" idx="12"/>
          </p:nvPr>
        </p:nvSpPr>
        <p:spPr>
          <a:xfrm>
            <a:off x="3939870" y="3909921"/>
            <a:ext cx="5526847" cy="3516312"/>
          </a:xfrm>
        </p:spPr>
        <p:txBody>
          <a:bodyPr/>
          <a:lstStyle/>
          <a:p>
            <a:endParaRPr lang="sv-SE" altLang="sv-SE" dirty="0" smtClean="0">
              <a:latin typeface="Arial" charset="0"/>
              <a:cs typeface="Arial" charset="0"/>
            </a:endParaRPr>
          </a:p>
          <a:p>
            <a:endParaRPr lang="sv-SE" altLang="sv-SE" sz="2300" dirty="0" smtClean="0">
              <a:latin typeface="Arial" charset="0"/>
              <a:cs typeface="Arial" charset="0"/>
              <a:hlinkClick r:id="rId3"/>
            </a:endParaRPr>
          </a:p>
          <a:p>
            <a:r>
              <a:rPr lang="sv-SE" altLang="sv-SE" dirty="0" smtClean="0">
                <a:latin typeface="Arial" charset="0"/>
                <a:cs typeface="Arial" charset="0"/>
                <a:hlinkClick r:id="rId3"/>
              </a:rPr>
              <a:t>skolverket.se/yrkesutbildning</a:t>
            </a:r>
            <a:endParaRPr lang="sv-SE" altLang="sv-SE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21"/>
          <p:cNvSpPr>
            <a:spLocks noGrp="1"/>
          </p:cNvSpPr>
          <p:nvPr>
            <p:ph type="title"/>
          </p:nvPr>
        </p:nvSpPr>
        <p:spPr>
          <a:xfrm>
            <a:off x="2298700" y="227013"/>
            <a:ext cx="6416675" cy="590550"/>
          </a:xfrm>
        </p:spPr>
        <p:txBody>
          <a:bodyPr>
            <a:normAutofit fontScale="90000"/>
          </a:bodyPr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Vanligt förekommande arbetsuppgifter</a:t>
            </a:r>
          </a:p>
        </p:txBody>
      </p:sp>
      <p:pic>
        <p:nvPicPr>
          <p:cNvPr id="4" name="Picture 2" descr="C:\Users\stebjo\AppData\Local\Temp\notes24044C\RL Visb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3" r="21303"/>
          <a:stretch/>
        </p:blipFill>
        <p:spPr bwMode="auto">
          <a:xfrm>
            <a:off x="5417820" y="1493838"/>
            <a:ext cx="313182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325880" y="2240280"/>
            <a:ext cx="258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Ett urval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325880" y="3219241"/>
            <a:ext cx="322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Tillsammans med arbetslivet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16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Planering och utvärdering</a:t>
            </a:r>
          </a:p>
        </p:txBody>
      </p:sp>
      <p:pic>
        <p:nvPicPr>
          <p:cNvPr id="4" name="Picture 7" descr="Örebro Two Maj 19-112-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r="25321"/>
          <a:stretch/>
        </p:blipFill>
        <p:spPr bwMode="auto">
          <a:xfrm>
            <a:off x="5244464" y="1691004"/>
            <a:ext cx="3291841" cy="4487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668780" y="2628900"/>
            <a:ext cx="306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Av den vanligt förekommande arbetsuppgiften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9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Betyg och bedömning</a:t>
            </a:r>
          </a:p>
        </p:txBody>
      </p:sp>
      <p:pic>
        <p:nvPicPr>
          <p:cNvPr id="4" name="Picture 4" descr="sbk_bakning_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50000"/>
          <a:stretch/>
        </p:blipFill>
        <p:spPr bwMode="auto">
          <a:xfrm>
            <a:off x="5554980" y="1439545"/>
            <a:ext cx="3062129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80060" y="2400300"/>
            <a:ext cx="507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Ansvarig lärare och medbedömare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80060" y="3750151"/>
            <a:ext cx="461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Ska kunna följa elevens arbete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1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16054" y="1138763"/>
            <a:ext cx="4333797" cy="3895724"/>
          </a:xfrm>
        </p:spPr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sv-SE" dirty="0"/>
              <a:t>F</a:t>
            </a:r>
            <a:r>
              <a:rPr lang="sv-SE" dirty="0" smtClean="0"/>
              <a:t>akta och förståelse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v-SE" dirty="0" smtClean="0"/>
              <a:t>Färdigheter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v-SE" dirty="0" smtClean="0"/>
              <a:t>Värderingsförmåga och förhållningssätt</a:t>
            </a:r>
            <a:endParaRPr lang="sv-SE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740">
            <a:off x="5377109" y="2103594"/>
            <a:ext cx="2330335" cy="3437111"/>
          </a:xfrm>
          <a:prstGeom prst="rect">
            <a:avLst/>
          </a:prstGeom>
          <a:noFill/>
          <a:ln w="28575">
            <a:solidFill>
              <a:srgbClr val="C4DB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39720" y="224366"/>
            <a:ext cx="6416675" cy="590550"/>
          </a:xfrm>
        </p:spPr>
        <p:txBody>
          <a:bodyPr/>
          <a:lstStyle/>
          <a:p>
            <a:r>
              <a:rPr lang="sv-SE" dirty="0" smtClean="0"/>
              <a:t>Stöd för bedömningen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5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Stöd för bedömningen</a:t>
            </a:r>
          </a:p>
        </p:txBody>
      </p:sp>
      <p:pic>
        <p:nvPicPr>
          <p:cNvPr id="4" name="Picture 2" descr="D:\Ulrika Örebro JPEG\Örebro Two Maj 19-94-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r="26518"/>
          <a:stretch/>
        </p:blipFill>
        <p:spPr bwMode="auto">
          <a:xfrm>
            <a:off x="5257800" y="1407795"/>
            <a:ext cx="3360420" cy="465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54380" y="2446020"/>
            <a:ext cx="3337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Yrkesmässighet på gymnasial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85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21"/>
          <p:cNvSpPr>
            <a:spLocks noGrp="1"/>
          </p:cNvSpPr>
          <p:nvPr>
            <p:ph type="title"/>
          </p:nvPr>
        </p:nvSpPr>
        <p:spPr>
          <a:xfrm>
            <a:off x="229870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Om skolverkets exempel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0302" r="13462" b="5501"/>
          <a:stretch/>
        </p:blipFill>
        <p:spPr bwMode="auto">
          <a:xfrm>
            <a:off x="1897071" y="2298786"/>
            <a:ext cx="5214552" cy="3719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Eleven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30714"/>
          <a:stretch/>
        </p:blipFill>
        <p:spPr bwMode="auto">
          <a:xfrm>
            <a:off x="5463540" y="1401526"/>
            <a:ext cx="32232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419727" y="2550696"/>
            <a:ext cx="377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Ska informeras om grunderna för bedömningen innan gymnasiearbetet genomförs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8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Ta vara på erfarenheterna</a:t>
            </a:r>
          </a:p>
        </p:txBody>
      </p:sp>
      <p:pic>
        <p:nvPicPr>
          <p:cNvPr id="4" name="Bildobjekt 3"/>
          <p:cNvPicPr/>
          <p:nvPr/>
        </p:nvPicPr>
        <p:blipFill rotWithShape="1">
          <a:blip r:embed="rId2"/>
          <a:srcRect l="23802" t="20635" r="32231" b="25397"/>
          <a:stretch/>
        </p:blipFill>
        <p:spPr bwMode="auto">
          <a:xfrm>
            <a:off x="1974088" y="1955482"/>
            <a:ext cx="4975351" cy="3988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23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21"/>
          <p:cNvSpPr>
            <a:spLocks noGrp="1"/>
          </p:cNvSpPr>
          <p:nvPr>
            <p:ph type="title"/>
          </p:nvPr>
        </p:nvSpPr>
        <p:spPr>
          <a:xfrm>
            <a:off x="2298700" y="227013"/>
            <a:ext cx="6416675" cy="590550"/>
          </a:xfrm>
        </p:spPr>
        <p:txBody>
          <a:bodyPr>
            <a:normAutofit fontScale="90000"/>
          </a:bodyPr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Frågeställning </a:t>
            </a:r>
            <a:r>
              <a:rPr lang="sv-SE" altLang="sv-SE" smtClean="0">
                <a:latin typeface="Arial" charset="0"/>
                <a:cs typeface="Arial" charset="0"/>
              </a:rPr>
              <a:t>till gruppdiskussionen</a:t>
            </a:r>
            <a:endParaRPr lang="sv-SE" altLang="sv-SE" dirty="0" smtClean="0">
              <a:latin typeface="Arial" charset="0"/>
              <a:cs typeface="Arial" charset="0"/>
            </a:endParaRPr>
          </a:p>
        </p:txBody>
      </p:sp>
      <p:sp>
        <p:nvSpPr>
          <p:cNvPr id="25603" name="Platshållare för text 22"/>
          <p:cNvSpPr>
            <a:spLocks noGrp="1"/>
          </p:cNvSpPr>
          <p:nvPr>
            <p:ph type="body" sz="quarter" idx="12"/>
          </p:nvPr>
        </p:nvSpPr>
        <p:spPr>
          <a:xfrm>
            <a:off x="933450" y="1694960"/>
            <a:ext cx="7281863" cy="3895725"/>
          </a:xfrm>
        </p:spPr>
        <p:txBody>
          <a:bodyPr/>
          <a:lstStyle/>
          <a:p>
            <a:endParaRPr lang="sv-SE" altLang="sv-SE" dirty="0" smtClean="0">
              <a:latin typeface="Arial" charset="0"/>
              <a:cs typeface="Arial" charset="0"/>
            </a:endParaRPr>
          </a:p>
          <a:p>
            <a:endParaRPr lang="sv-SE" altLang="sv-SE" dirty="0">
              <a:latin typeface="Arial" charset="0"/>
              <a:cs typeface="Arial" charset="0"/>
            </a:endParaRPr>
          </a:p>
          <a:p>
            <a:r>
              <a:rPr lang="sv-SE" altLang="sv-SE" dirty="0" smtClean="0">
                <a:latin typeface="Arial" charset="0"/>
                <a:cs typeface="Arial" charset="0"/>
              </a:rPr>
              <a:t>Hur förklarar du för en medbedömare från arbetslivet vad gymnasiearbetet är? </a:t>
            </a:r>
          </a:p>
        </p:txBody>
      </p:sp>
    </p:spTree>
    <p:extLst>
      <p:ext uri="{BB962C8B-B14F-4D97-AF65-F5344CB8AC3E}">
        <p14:creationId xmlns:p14="http://schemas.microsoft.com/office/powerpoint/2010/main" val="23041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Om gymnasiearbetet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039938"/>
            <a:ext cx="3802063" cy="3287712"/>
          </a:xfrm>
          <a:prstGeom prst="rect">
            <a:avLst/>
          </a:prstGeom>
          <a:ln>
            <a:solidFill>
              <a:srgbClr val="5931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52" name="Platshållare för text 12"/>
          <p:cNvSpPr>
            <a:spLocks noGrp="1"/>
          </p:cNvSpPr>
          <p:nvPr>
            <p:ph type="body" sz="quarter" idx="12"/>
          </p:nvPr>
        </p:nvSpPr>
        <p:spPr>
          <a:xfrm>
            <a:off x="4806950" y="2039938"/>
            <a:ext cx="4071938" cy="3516312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Från Skolverkets sida om  yrkesutbildning kan du hitta vägar till det du söker.</a:t>
            </a:r>
          </a:p>
          <a:p>
            <a:endParaRPr lang="sv-SE" altLang="sv-SE" sz="2300" dirty="0" smtClean="0">
              <a:latin typeface="Arial" charset="0"/>
              <a:cs typeface="Arial" charset="0"/>
              <a:hlinkClick r:id="rId3"/>
            </a:endParaRPr>
          </a:p>
          <a:p>
            <a:r>
              <a:rPr lang="sv-SE" altLang="sv-SE" sz="2300" dirty="0" smtClean="0">
                <a:latin typeface="Arial" charset="0"/>
                <a:cs typeface="Arial" charset="0"/>
                <a:hlinkClick r:id="rId3"/>
              </a:rPr>
              <a:t>skolverket.se/yrkesutbildning</a:t>
            </a:r>
            <a:endParaRPr lang="sv-SE" altLang="sv-SE" sz="23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4"/>
          <p:cNvSpPr>
            <a:spLocks noGrp="1"/>
          </p:cNvSpPr>
          <p:nvPr>
            <p:ph type="title"/>
          </p:nvPr>
        </p:nvSpPr>
        <p:spPr>
          <a:xfrm>
            <a:off x="933450" y="1811338"/>
            <a:ext cx="7277100" cy="3895725"/>
          </a:xfrm>
        </p:spPr>
        <p:txBody>
          <a:bodyPr/>
          <a:lstStyle/>
          <a:p>
            <a:r>
              <a:rPr lang="sv-SE" altLang="sv-SE" sz="4800" dirty="0" smtClean="0">
                <a:latin typeface="Arial" charset="0"/>
                <a:cs typeface="Arial" charset="0"/>
              </a:rPr>
              <a:t>Gymnasiearbetet</a:t>
            </a:r>
            <a:br>
              <a:rPr lang="sv-SE" altLang="sv-SE" sz="4800" dirty="0" smtClean="0">
                <a:latin typeface="Arial" charset="0"/>
                <a:cs typeface="Arial" charset="0"/>
              </a:rPr>
            </a:br>
            <a:endParaRPr lang="sv-SE" altLang="sv-SE" sz="4800" dirty="0" smtClean="0">
              <a:latin typeface="Arial" charset="0"/>
              <a:cs typeface="Arial" charset="0"/>
            </a:endParaRPr>
          </a:p>
        </p:txBody>
      </p:sp>
      <p:pic>
        <p:nvPicPr>
          <p:cNvPr id="9219" name="Bildobjek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6879" r="45268" b="9523"/>
          <a:stretch>
            <a:fillRect/>
          </a:stretch>
        </p:blipFill>
        <p:spPr bwMode="auto">
          <a:xfrm rot="1467680">
            <a:off x="760328" y="4219688"/>
            <a:ext cx="4868019" cy="67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511541" y="3116463"/>
            <a:ext cx="3967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Ramar</a:t>
            </a:r>
            <a:r>
              <a:rPr lang="sv-SE" sz="3200" dirty="0" smtClean="0"/>
              <a:t> </a:t>
            </a:r>
            <a:r>
              <a:rPr lang="sv-SE" sz="3200" b="1" dirty="0"/>
              <a:t>och praktik</a:t>
            </a:r>
          </a:p>
        </p:txBody>
      </p:sp>
    </p:spTree>
    <p:extLst>
      <p:ext uri="{BB962C8B-B14F-4D97-AF65-F5344CB8AC3E}">
        <p14:creationId xmlns:p14="http://schemas.microsoft.com/office/powerpoint/2010/main" val="3468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Gymnasiearbetet i yrkesexamen</a:t>
            </a:r>
          </a:p>
        </p:txBody>
      </p:sp>
      <p:pic>
        <p:nvPicPr>
          <p:cNvPr id="11267" name="Picture 4" descr="J:\BILDER TILL BJÖRN\Bildarkivet_HU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2" y="1460863"/>
            <a:ext cx="3114358" cy="46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51560" y="249174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Inte en kurs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051560" y="3125510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Inte ett projektarbete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051560" y="3842577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Utan ett kvitto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6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Mål för gymnasiearbetet</a:t>
            </a:r>
          </a:p>
        </p:txBody>
      </p:sp>
      <p:pic>
        <p:nvPicPr>
          <p:cNvPr id="10243" name="Picture 4" descr="J:\BILDER TILL BJÖRN\Bildarkivet_J3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1398225"/>
            <a:ext cx="2856502" cy="469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05840" y="2514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Inom examensmålen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005840" y="3517402"/>
            <a:ext cx="196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Planera, genomföra och utvärdera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65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21"/>
          <p:cNvSpPr>
            <a:spLocks noGrp="1"/>
          </p:cNvSpPr>
          <p:nvPr>
            <p:ph type="title"/>
          </p:nvPr>
        </p:nvSpPr>
        <p:spPr>
          <a:xfrm>
            <a:off x="229870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Yrkesexamen</a:t>
            </a:r>
          </a:p>
        </p:txBody>
      </p:sp>
      <p:pic>
        <p:nvPicPr>
          <p:cNvPr id="12291" name="Picture 4" descr="J:\BILDER TILL BJÖRN\Bildarkivet_3GZ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9" y="1395547"/>
            <a:ext cx="3115945" cy="46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257300" y="2011680"/>
            <a:ext cx="3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Yrkesutgång?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257300" y="2971800"/>
            <a:ext cx="2331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Den kompetens som kombinationen av kurser i programfördjupningen leder till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02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>
                <a:latin typeface="Arial" charset="0"/>
                <a:cs typeface="Arial" charset="0"/>
              </a:rPr>
              <a:t>Yrkesexamen</a:t>
            </a:r>
            <a:endParaRPr lang="sv-SE" altLang="sv-SE" dirty="0" smtClean="0">
              <a:latin typeface="Arial" charset="0"/>
              <a:cs typeface="Arial" charset="0"/>
            </a:endParaRPr>
          </a:p>
        </p:txBody>
      </p:sp>
      <p:pic>
        <p:nvPicPr>
          <p:cNvPr id="14339" name="Picture 2" descr="J:\BILDER TILL BJÖRN\Bildarkivet_SJ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565366"/>
            <a:ext cx="3014617" cy="452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325880" y="2286000"/>
            <a:ext cx="3863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dirty="0" smtClean="0">
                <a:cs typeface="Arial" charset="0"/>
              </a:rPr>
              <a:t>Examensbeviset ska inte bara innehålla gymnasiearbetets </a:t>
            </a:r>
            <a:r>
              <a:rPr lang="sv-SE" altLang="sv-SE" dirty="0">
                <a:cs typeface="Arial" charset="0"/>
              </a:rPr>
              <a:t>titel </a:t>
            </a:r>
            <a:r>
              <a:rPr lang="sv-SE" altLang="sv-SE" dirty="0" smtClean="0">
                <a:cs typeface="Arial" charset="0"/>
              </a:rPr>
              <a:t>utan även en </a:t>
            </a:r>
            <a:r>
              <a:rPr lang="sv-SE" altLang="sv-SE" dirty="0">
                <a:cs typeface="Arial" charset="0"/>
              </a:rPr>
              <a:t>beskrivning </a:t>
            </a:r>
            <a:r>
              <a:rPr lang="sv-SE" altLang="sv-SE" dirty="0" smtClean="0">
                <a:cs typeface="Arial" charset="0"/>
              </a:rPr>
              <a:t>av innehållet</a:t>
            </a:r>
            <a:endParaRPr lang="sv-SE" altLang="sv-SE" dirty="0">
              <a:cs typeface="Arial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Ansvar och utformning</a:t>
            </a:r>
          </a:p>
        </p:txBody>
      </p:sp>
      <p:pic>
        <p:nvPicPr>
          <p:cNvPr id="13315" name="Picture 2" descr="J:\BILDER TILL BJÖRN\Bildarkivet_SEX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177" y="1591491"/>
            <a:ext cx="2823029" cy="42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280160" y="2171700"/>
            <a:ext cx="288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Ansvarig lärare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280160" y="2874195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Inte ett examensprov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280160" y="3708762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Tydlighet med vad som förväntas av eleven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5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1"/>
          <p:cNvSpPr>
            <a:spLocks noGrp="1"/>
          </p:cNvSpPr>
          <p:nvPr>
            <p:ph type="title"/>
          </p:nvPr>
        </p:nvSpPr>
        <p:spPr>
          <a:xfrm>
            <a:off x="1936750" y="227013"/>
            <a:ext cx="6416675" cy="590550"/>
          </a:xfrm>
        </p:spPr>
        <p:txBody>
          <a:bodyPr/>
          <a:lstStyle/>
          <a:p>
            <a:r>
              <a:rPr lang="sv-SE" altLang="sv-SE" dirty="0" smtClean="0">
                <a:latin typeface="Arial" charset="0"/>
                <a:cs typeface="Arial" charset="0"/>
              </a:rPr>
              <a:t>Samverkan med arbetslivet</a:t>
            </a:r>
          </a:p>
        </p:txBody>
      </p:sp>
      <p:pic>
        <p:nvPicPr>
          <p:cNvPr id="4" name="Picture 11" descr="Örebro Two Maj 19-366-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4399" r="29239"/>
          <a:stretch>
            <a:fillRect/>
          </a:stretch>
        </p:blipFill>
        <p:spPr bwMode="auto">
          <a:xfrm>
            <a:off x="5227638" y="1620838"/>
            <a:ext cx="25654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91540" y="2423160"/>
            <a:ext cx="30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Arbetets utformning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891540" y="3643313"/>
            <a:ext cx="340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På arbetsplatsen?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2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174</Words>
  <Application>Microsoft Office PowerPoint</Application>
  <PresentationFormat>Bildspel på skärmen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Nytt från Skolverket</vt:lpstr>
      <vt:lpstr>Om gymnasiearbetet </vt:lpstr>
      <vt:lpstr>Gymnasiearbetet </vt:lpstr>
      <vt:lpstr>Gymnasiearbetet i yrkesexamen</vt:lpstr>
      <vt:lpstr>Mål för gymnasiearbetet</vt:lpstr>
      <vt:lpstr>Yrkesexamen</vt:lpstr>
      <vt:lpstr>Yrkesexamen</vt:lpstr>
      <vt:lpstr>Ansvar och utformning</vt:lpstr>
      <vt:lpstr>Samverkan med arbetslivet</vt:lpstr>
      <vt:lpstr>Vanligt förekommande arbetsuppgifter</vt:lpstr>
      <vt:lpstr>Planering och utvärdering</vt:lpstr>
      <vt:lpstr>Betyg och bedömning</vt:lpstr>
      <vt:lpstr>Stöd för bedömningen</vt:lpstr>
      <vt:lpstr>Stöd för bedömningen</vt:lpstr>
      <vt:lpstr>Om skolverkets exempel</vt:lpstr>
      <vt:lpstr>Eleven</vt:lpstr>
      <vt:lpstr>Ta vara på erfarenheterna</vt:lpstr>
      <vt:lpstr>Frågeställning till gruppdiskussionen</vt:lpstr>
    </vt:vector>
  </TitlesOfParts>
  <Company>Skolverket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från Skolverket</dc:title>
  <dc:creator>Björn Sterner</dc:creator>
  <cp:lastModifiedBy>Johansson, Lotta</cp:lastModifiedBy>
  <cp:revision>2</cp:revision>
  <dcterms:created xsi:type="dcterms:W3CDTF">2013-10-21T13:40:46Z</dcterms:created>
  <dcterms:modified xsi:type="dcterms:W3CDTF">2013-10-21T13:56:09Z</dcterms:modified>
</cp:coreProperties>
</file>